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885" r:id="rId8"/>
    <p:sldId id="262" r:id="rId9"/>
    <p:sldId id="788" r:id="rId10"/>
    <p:sldId id="812" r:id="rId11"/>
    <p:sldId id="847" r:id="rId12"/>
    <p:sldId id="867" r:id="rId13"/>
    <p:sldId id="877" r:id="rId14"/>
    <p:sldId id="886" r:id="rId15"/>
    <p:sldId id="887" r:id="rId16"/>
    <p:sldId id="869" r:id="rId17"/>
    <p:sldId id="876" r:id="rId18"/>
    <p:sldId id="865" r:id="rId19"/>
    <p:sldId id="888" r:id="rId20"/>
    <p:sldId id="842" r:id="rId21"/>
    <p:sldId id="279" r:id="rId22"/>
    <p:sldId id="280" r:id="rId23"/>
    <p:sldId id="281" r:id="rId24"/>
    <p:sldId id="284" r:id="rId25"/>
    <p:sldId id="285" r:id="rId26"/>
    <p:sldId id="286" r:id="rId27"/>
    <p:sldId id="282" r:id="rId28"/>
    <p:sldId id="878" r:id="rId29"/>
    <p:sldId id="879" r:id="rId30"/>
    <p:sldId id="880" r:id="rId31"/>
    <p:sldId id="283" r:id="rId32"/>
    <p:sldId id="881" r:id="rId33"/>
    <p:sldId id="882" r:id="rId34"/>
    <p:sldId id="883" r:id="rId35"/>
    <p:sldId id="884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rdia New" panose="020B0304020202020204" pitchFamily="34" charset="-34"/>
      <p:regular r:id="rId42"/>
      <p:bold r:id="rId43"/>
      <p:italic r:id="rId44"/>
      <p:boldItalic r:id="rId45"/>
    </p:embeddedFont>
    <p:embeddedFont>
      <p:font typeface="Noto Sans" panose="020B0600000101010101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hLjW64ea8nNmn8blc2ReoHHfq2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F1F301-81CE-4E97-B990-7C26D3B88D77}">
  <a:tblStyle styleId="{14F1F301-81CE-4E97-B990-7C26D3B88D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A8B9305-B320-4087-95BB-7AA5AE962924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8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</a:rPr>
              <a:t>False Patch Class</a:t>
            </a:r>
          </a:p>
        </c:rich>
      </c:tx>
      <c:layout>
        <c:manualLayout>
          <c:xMode val="edge"/>
          <c:yMode val="edge"/>
          <c:x val="0.29631938368815008"/>
          <c:y val="5.65843621399176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8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76A-46C4-A823-3245F783D8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76A-46C4-A823-3245F783D8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76A-46C4-A823-3245F783D89A}"/>
              </c:ext>
            </c:extLst>
          </c:dPt>
          <c:dLbls>
            <c:dLbl>
              <c:idx val="0"/>
              <c:layout>
                <c:manualLayout>
                  <c:x val="-0.10080635753864112"/>
                  <c:y val="-0.1254568873335278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6A-46C4-A823-3245F783D8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Sheet6!$B$39:$B$41</c:f>
              <c:strCache>
                <c:ptCount val="3"/>
                <c:pt idx="0">
                  <c:v>N</c:v>
                </c:pt>
                <c:pt idx="1">
                  <c:v>M</c:v>
                </c:pt>
                <c:pt idx="2">
                  <c:v>D</c:v>
                </c:pt>
              </c:strCache>
            </c:strRef>
          </c:cat>
          <c:val>
            <c:numRef>
              <c:f>Sheet6!$C$39:$C$41</c:f>
              <c:numCache>
                <c:formatCode>General</c:formatCode>
                <c:ptCount val="3"/>
                <c:pt idx="0">
                  <c:v>1324</c:v>
                </c:pt>
                <c:pt idx="1">
                  <c:v>204</c:v>
                </c:pt>
                <c:pt idx="2">
                  <c:v>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6A-46C4-A823-3245F783D89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0" dirty="0">
                <a:solidFill>
                  <a:schemeClr val="tx1"/>
                </a:solidFill>
              </a:rPr>
              <a:t>False classification</a:t>
            </a:r>
            <a:endParaRPr lang="ko-KR" sz="12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1354071282373591"/>
          <c:y val="8.7675333407891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14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3F2-4CE2-BBFC-033A0E9D9E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3F2-4CE2-BBFC-033A0E9D9E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3F2-4CE2-BBFC-033A0E9D9E77}"/>
              </c:ext>
            </c:extLst>
          </c:dPt>
          <c:dLbls>
            <c:dLbl>
              <c:idx val="0"/>
              <c:layout>
                <c:manualLayout>
                  <c:x val="-0.12369728892027705"/>
                  <c:y val="0.18663262784535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8298121456398"/>
                      <c:h val="0.194607483745545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3F2-4CE2-BBFC-033A0E9D9E77}"/>
                </c:ext>
              </c:extLst>
            </c:dLbl>
            <c:dLbl>
              <c:idx val="1"/>
              <c:layout>
                <c:manualLayout>
                  <c:x val="-8.42017100965506E-2"/>
                  <c:y val="-0.208333160744094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F2-4CE2-BBFC-033A0E9D9E77}"/>
                </c:ext>
              </c:extLst>
            </c:dLbl>
            <c:dLbl>
              <c:idx val="2"/>
              <c:layout>
                <c:manualLayout>
                  <c:x val="0.10555555555555556"/>
                  <c:y val="9.722222222222226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F2-4CE2-BBFC-033A0E9D9E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'[전문의 진단 Labeling 결과 분석 Frame.xlsx]Sheet6'!$E$3:$E$5</c:f>
              <c:strCache>
                <c:ptCount val="3"/>
                <c:pt idx="0">
                  <c:v>Threshold base</c:v>
                </c:pt>
                <c:pt idx="1">
                  <c:v>Rigion base</c:v>
                </c:pt>
                <c:pt idx="2">
                  <c:v>X</c:v>
                </c:pt>
              </c:strCache>
            </c:strRef>
          </c:cat>
          <c:val>
            <c:numRef>
              <c:f>'[전문의 진단 Labeling 결과 분석 Frame.xlsx]Sheet6'!$F$3:$F$5</c:f>
              <c:numCache>
                <c:formatCode>General</c:formatCode>
                <c:ptCount val="3"/>
                <c:pt idx="0">
                  <c:v>417</c:v>
                </c:pt>
                <c:pt idx="1">
                  <c:v>767</c:v>
                </c:pt>
                <c:pt idx="2">
                  <c:v>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F2-4CE2-BBFC-033A0E9D9E7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Correct Classification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C2DE-46AA-9509-2B35958BCB6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C2DE-46AA-9509-2B35958BCB6F}"/>
              </c:ext>
            </c:extLst>
          </c:dPt>
          <c:dPt>
            <c:idx val="2"/>
            <c:bubble3D val="0"/>
            <c:explosion val="9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C2DE-46AA-9509-2B35958BCB6F}"/>
              </c:ext>
            </c:extLst>
          </c:dPt>
          <c:dLbls>
            <c:dLbl>
              <c:idx val="0"/>
              <c:layout>
                <c:manualLayout>
                  <c:x val="-9.5537378833177644E-2"/>
                  <c:y val="0.1457840088525390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DE-46AA-9509-2B35958BCB6F}"/>
                </c:ext>
              </c:extLst>
            </c:dLbl>
            <c:dLbl>
              <c:idx val="1"/>
              <c:layout>
                <c:manualLayout>
                  <c:x val="-0.16028119755146378"/>
                  <c:y val="-0.135668423276550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2DE-46AA-9509-2B35958BCB6F}"/>
                </c:ext>
              </c:extLst>
            </c:dLbl>
            <c:dLbl>
              <c:idx val="2"/>
              <c:layout>
                <c:manualLayout>
                  <c:x val="0.15477563036106612"/>
                  <c:y val="0.1526046129231372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42188297222205"/>
                      <c:h val="0.216537965810675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2DE-46AA-9509-2B35958BCB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ko-KR" alt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Sheet6!$B$3:$B$5</c:f>
              <c:strCache>
                <c:ptCount val="3"/>
                <c:pt idx="0">
                  <c:v>Threshold base</c:v>
                </c:pt>
                <c:pt idx="1">
                  <c:v>Rigion base</c:v>
                </c:pt>
                <c:pt idx="2">
                  <c:v>X</c:v>
                </c:pt>
              </c:strCache>
            </c:strRef>
          </c:cat>
          <c:val>
            <c:numRef>
              <c:f>Sheet6!$C$3:$C$5</c:f>
              <c:numCache>
                <c:formatCode>General</c:formatCode>
                <c:ptCount val="3"/>
                <c:pt idx="0">
                  <c:v>12</c:v>
                </c:pt>
                <c:pt idx="1">
                  <c:v>58</c:v>
                </c:pt>
                <c:pt idx="2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2DE-46AA-9509-2B35958BCB6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ko-KR" alt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0" dirty="0">
                <a:solidFill>
                  <a:schemeClr val="tx1"/>
                </a:solidFill>
              </a:rPr>
              <a:t>False </a:t>
            </a:r>
            <a:r>
              <a:rPr lang="en-US" altLang="ko-KR" sz="1200" b="0" dirty="0" err="1">
                <a:solidFill>
                  <a:schemeClr val="tx1"/>
                </a:solidFill>
              </a:rPr>
              <a:t>classication</a:t>
            </a:r>
            <a:endParaRPr lang="ko-KR" sz="12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1133766661059642"/>
          <c:y val="9.5169539752347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26-4760-80B8-F2AA9FE9BB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26-4760-80B8-F2AA9FE9BBC0}"/>
              </c:ext>
            </c:extLst>
          </c:dPt>
          <c:dPt>
            <c:idx val="2"/>
            <c:bubble3D val="0"/>
            <c:explosion val="8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26-4760-80B8-F2AA9FE9BBC0}"/>
              </c:ext>
            </c:extLst>
          </c:dPt>
          <c:dLbls>
            <c:dLbl>
              <c:idx val="0"/>
              <c:layout>
                <c:manualLayout>
                  <c:x val="-0.1197696228662561"/>
                  <c:y val="0.1881976511885827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23831332260588"/>
                      <c:h val="0.19773753043199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A26-4760-80B8-F2AA9FE9BBC0}"/>
                </c:ext>
              </c:extLst>
            </c:dLbl>
            <c:dLbl>
              <c:idx val="1"/>
              <c:layout>
                <c:manualLayout>
                  <c:x val="-0.10025596592622214"/>
                  <c:y val="-0.208333131298259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26-4760-80B8-F2AA9FE9BBC0}"/>
                </c:ext>
              </c:extLst>
            </c:dLbl>
            <c:dLbl>
              <c:idx val="2"/>
              <c:layout>
                <c:manualLayout>
                  <c:x val="0.12235028453000975"/>
                  <c:y val="0.125213404138177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26-4760-80B8-F2AA9FE9BB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Sheet6!$E$3:$E$5</c:f>
              <c:strCache>
                <c:ptCount val="3"/>
                <c:pt idx="0">
                  <c:v>Threshold base</c:v>
                </c:pt>
                <c:pt idx="1">
                  <c:v>Rigion base</c:v>
                </c:pt>
                <c:pt idx="2">
                  <c:v>X</c:v>
                </c:pt>
              </c:strCache>
            </c:strRef>
          </c:cat>
          <c:val>
            <c:numRef>
              <c:f>Sheet6!$F$3:$F$5</c:f>
              <c:numCache>
                <c:formatCode>General</c:formatCode>
                <c:ptCount val="3"/>
                <c:pt idx="0">
                  <c:v>417</c:v>
                </c:pt>
                <c:pt idx="1">
                  <c:v>767</c:v>
                </c:pt>
                <c:pt idx="2">
                  <c:v>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A26-4760-80B8-F2AA9FE9BBC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correct / False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13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3DD-4E6D-9187-1C3F5F10A8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3DD-4E6D-9187-1C3F5F10A8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Sheet6!$B$26:$B$27</c:f>
              <c:strCache>
                <c:ptCount val="2"/>
                <c:pt idx="0">
                  <c:v>Correct</c:v>
                </c:pt>
                <c:pt idx="1">
                  <c:v>FALSE</c:v>
                </c:pt>
              </c:strCache>
            </c:strRef>
          </c:cat>
          <c:val>
            <c:numRef>
              <c:f>Sheet6!$C$26:$C$27</c:f>
              <c:numCache>
                <c:formatCode>General</c:formatCode>
                <c:ptCount val="2"/>
                <c:pt idx="0">
                  <c:v>109</c:v>
                </c:pt>
                <c:pt idx="1">
                  <c:v>1756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DD-4E6D-9187-1C3F5F10A80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95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83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46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67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58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500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5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19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8" name="Google Shape;568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6" name="Google Shape;626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4022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9809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430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7" name="Google Shape;16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21831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9621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5260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6720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1957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3" name="Google Shape;17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1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9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9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94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9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9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9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9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9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9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8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6" name="Google Shape;126;p9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9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9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9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p9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9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0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0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0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1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01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0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0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2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0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9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9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9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9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1"/>
          <p:cNvCxnSpPr/>
          <p:nvPr/>
        </p:nvCxnSpPr>
        <p:spPr>
          <a:xfrm>
            <a:off x="1679171" y="3773979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기반의 차세대 의료진단시스템 구축 연구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3416531" y="4289649"/>
            <a:ext cx="23109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20230203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"/>
          <p:cNvSpPr txBox="1"/>
          <p:nvPr/>
        </p:nvSpPr>
        <p:spPr>
          <a:xfrm>
            <a:off x="3914601" y="3924093"/>
            <a:ext cx="13147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정기 회의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2차년도 (2022.03-2023.02)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1. </a:t>
            </a:r>
            <a:r>
              <a:rPr lang="ko-KR" altLang="en-US" sz="1400" b="1" dirty="0">
                <a:latin typeface="+mn-ea"/>
                <a:cs typeface="Cordia New"/>
              </a:rPr>
              <a:t>추천</a:t>
            </a:r>
            <a:r>
              <a:rPr lang="en-US" altLang="ko-KR" sz="1400" b="1" dirty="0">
                <a:latin typeface="+mn-ea"/>
                <a:cs typeface="Cordia New"/>
              </a:rPr>
              <a:t> </a:t>
            </a:r>
            <a:r>
              <a:rPr lang="ko-KR" altLang="en-US" sz="1400" b="1" dirty="0">
                <a:latin typeface="+mn-ea"/>
                <a:cs typeface="Cordia New"/>
              </a:rPr>
              <a:t>파트 </a:t>
            </a:r>
            <a:r>
              <a:rPr lang="en-US" altLang="ko-KR" sz="1400" b="1" dirty="0">
                <a:latin typeface="+mn-ea"/>
                <a:cs typeface="Cordia New"/>
              </a:rPr>
              <a:t>– UI /</a:t>
            </a:r>
            <a:r>
              <a:rPr lang="ko-KR" altLang="en-US" sz="1400" b="1" dirty="0">
                <a:latin typeface="+mn-ea"/>
                <a:cs typeface="Cordia New"/>
              </a:rPr>
              <a:t> 전문의 진단 테스트 점검 중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2819685"/>
            <a:ext cx="8829024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2. </a:t>
            </a:r>
            <a:r>
              <a:rPr lang="ko-KR" altLang="en-US" sz="1400" b="1" dirty="0">
                <a:latin typeface="+mn-ea"/>
                <a:cs typeface="Cordia New"/>
              </a:rPr>
              <a:t>추천 파트 </a:t>
            </a:r>
            <a:r>
              <a:rPr lang="en-US" altLang="ko-KR" sz="1400" b="1" dirty="0">
                <a:latin typeface="+mn-ea"/>
                <a:cs typeface="Cordia New"/>
              </a:rPr>
              <a:t>– UI </a:t>
            </a:r>
            <a:r>
              <a:rPr lang="ko-KR" altLang="en-US" sz="1400" b="1" dirty="0">
                <a:latin typeface="+mn-ea"/>
                <a:cs typeface="Cordia New"/>
              </a:rPr>
              <a:t>버그 식별 </a:t>
            </a:r>
            <a:r>
              <a:rPr lang="en-US" altLang="ko-KR" sz="1400" b="1" dirty="0">
                <a:latin typeface="+mn-ea"/>
                <a:cs typeface="Cordia New"/>
              </a:rPr>
              <a:t>[</a:t>
            </a:r>
            <a:r>
              <a:rPr lang="ko-KR" altLang="en-US" sz="1400" b="1" dirty="0">
                <a:latin typeface="+mn-ea"/>
                <a:cs typeface="Cordia New"/>
              </a:rPr>
              <a:t>수정 완료</a:t>
            </a:r>
            <a:r>
              <a:rPr lang="en-US" altLang="ko-KR" sz="1400" b="1" dirty="0">
                <a:latin typeface="+mn-ea"/>
                <a:cs typeface="Cordia New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Filtering </a:t>
            </a:r>
            <a:r>
              <a:rPr lang="ko-KR" altLang="en-US" sz="1400" dirty="0">
                <a:latin typeface="+mn-ea"/>
                <a:cs typeface="Cordia New"/>
              </a:rPr>
              <a:t>기능 활성화 시 일부 데이터만 접근 가능 </a:t>
            </a:r>
            <a:endParaRPr lang="en-US" altLang="ko-KR" sz="1400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Patch</a:t>
            </a:r>
            <a:r>
              <a:rPr lang="ko-KR" altLang="en-US" sz="1400" dirty="0">
                <a:latin typeface="+mn-ea"/>
                <a:cs typeface="Cordia New"/>
              </a:rPr>
              <a:t>만 </a:t>
            </a:r>
            <a:r>
              <a:rPr lang="en-US" altLang="ko-KR" sz="1400" dirty="0">
                <a:latin typeface="+mn-ea"/>
                <a:cs typeface="Cordia New"/>
              </a:rPr>
              <a:t>labeling </a:t>
            </a:r>
            <a:r>
              <a:rPr lang="ko-KR" altLang="en-US" sz="1400" dirty="0">
                <a:latin typeface="+mn-ea"/>
                <a:cs typeface="Cordia New"/>
              </a:rPr>
              <a:t>된 경우 데이터에서 누락 식별</a:t>
            </a:r>
            <a:endParaRPr lang="en-US" altLang="ko-KR" sz="14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3. Training</a:t>
            </a:r>
            <a:r>
              <a:rPr lang="ko-KR" altLang="en-US" sz="1400" b="1" dirty="0">
                <a:latin typeface="+mn-ea"/>
                <a:cs typeface="Cordia New"/>
              </a:rPr>
              <a:t> </a:t>
            </a:r>
            <a:r>
              <a:rPr lang="en-US" altLang="ko-KR" sz="1400" b="1" dirty="0">
                <a:latin typeface="+mn-ea"/>
                <a:cs typeface="Cordia New"/>
              </a:rPr>
              <a:t>part</a:t>
            </a:r>
            <a:r>
              <a:rPr lang="ko-KR" altLang="en-US" sz="1400" b="1" dirty="0">
                <a:latin typeface="+mn-ea"/>
                <a:cs typeface="Cordia New"/>
              </a:rPr>
              <a:t> 점검 준비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3</a:t>
            </a:r>
            <a:r>
              <a:rPr lang="ko-KR" altLang="en-US" sz="1400" b="1" dirty="0">
                <a:latin typeface="+mn-ea"/>
                <a:cs typeface="Cordia New"/>
              </a:rPr>
              <a:t>일 </a:t>
            </a:r>
            <a:r>
              <a:rPr lang="en-US" altLang="ko-KR" sz="1400" b="1" dirty="0">
                <a:latin typeface="+mn-ea"/>
                <a:cs typeface="Cordia New"/>
              </a:rPr>
              <a:t>GPU </a:t>
            </a:r>
            <a:r>
              <a:rPr lang="ko-KR" altLang="en-US" sz="1400" b="1" dirty="0">
                <a:latin typeface="+mn-ea"/>
                <a:cs typeface="Cordia New"/>
              </a:rPr>
              <a:t>증축 예정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8</a:t>
            </a:r>
            <a:r>
              <a:rPr lang="ko-KR" altLang="en-US" sz="1400" b="1" dirty="0">
                <a:latin typeface="+mn-ea"/>
                <a:cs typeface="Cordia New"/>
              </a:rPr>
              <a:t>일 이후 </a:t>
            </a:r>
            <a:r>
              <a:rPr lang="en-US" altLang="ko-KR" sz="1400" b="1" dirty="0">
                <a:latin typeface="+mn-ea"/>
                <a:cs typeface="Cordia New"/>
              </a:rPr>
              <a:t>Active learning Training </a:t>
            </a:r>
            <a:r>
              <a:rPr lang="ko-KR" altLang="en-US" sz="1400" b="1" dirty="0">
                <a:latin typeface="+mn-ea"/>
                <a:cs typeface="Cordia New"/>
              </a:rPr>
              <a:t>파트 학습 가능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53140" y="1150043"/>
          <a:ext cx="7450186" cy="133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290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649896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333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WSI 38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개에 대해서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완료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Stomach : 34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 : 14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/ D : 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Colon : 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D 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전문의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결과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분석중</a:t>
                      </a:r>
                      <a:endParaRPr lang="en-US" altLang="ko-KR" sz="1200" b="1" strike="noStrik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C240CA5-F2DE-4ACF-AB21-98AD189729A0}"/>
              </a:ext>
            </a:extLst>
          </p:cNvPr>
          <p:cNvSpPr/>
          <p:nvPr/>
        </p:nvSpPr>
        <p:spPr>
          <a:xfrm>
            <a:off x="5135525" y="1486037"/>
            <a:ext cx="63844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*Stomach WSI</a:t>
            </a:r>
            <a:r>
              <a:rPr lang="ko-KR" altLang="en-US" sz="1000" dirty="0">
                <a:latin typeface="+mn-ea"/>
              </a:rPr>
              <a:t>에 대해서 우선적으로 </a:t>
            </a:r>
            <a:r>
              <a:rPr lang="ko-KR" altLang="en-US" sz="1000" dirty="0" err="1">
                <a:latin typeface="+mn-ea"/>
              </a:rPr>
              <a:t>재진단</a:t>
            </a:r>
            <a:r>
              <a:rPr lang="ko-KR" altLang="en-US" sz="1000" dirty="0">
                <a:latin typeface="+mn-ea"/>
              </a:rPr>
              <a:t> 요청</a:t>
            </a:r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1" y="582270"/>
            <a:ext cx="8485091" cy="487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전문의</a:t>
            </a:r>
            <a:r>
              <a:rPr lang="en-US" altLang="ko-KR" sz="1600" dirty="0">
                <a:latin typeface="+mn-ea"/>
                <a:cs typeface="Cordia New"/>
              </a:rPr>
              <a:t> </a:t>
            </a:r>
            <a:r>
              <a:rPr lang="ko-KR" altLang="en-US" sz="1600" dirty="0" err="1">
                <a:latin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cs typeface="Cordia New"/>
              </a:rPr>
              <a:t> 검토 목적 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'</a:t>
            </a:r>
            <a:r>
              <a:rPr lang="ko-KR" altLang="en-US" sz="1400" dirty="0">
                <a:latin typeface="+mn-ea"/>
              </a:rPr>
              <a:t>모델이 학습에 필요하다고 생각하는 패치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추천된 패치</a:t>
            </a:r>
            <a:r>
              <a:rPr lang="en-US" altLang="ko-KR" sz="1400" dirty="0">
                <a:latin typeface="+mn-ea"/>
              </a:rPr>
              <a:t>)’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vs</a:t>
            </a:r>
            <a:r>
              <a:rPr lang="ko-KR" altLang="en-US" sz="1400" dirty="0">
                <a:latin typeface="+mn-ea"/>
              </a:rPr>
              <a:t> </a:t>
            </a:r>
            <a:r>
              <a:rPr lang="en-US" altLang="ko-KR" sz="1400" dirty="0">
                <a:latin typeface="+mn-ea"/>
              </a:rPr>
              <a:t>'</a:t>
            </a:r>
            <a:r>
              <a:rPr lang="ko-KR" altLang="en-US" sz="1400" dirty="0">
                <a:latin typeface="+mn-ea"/>
              </a:rPr>
              <a:t>전문가 입장에서 학습이 필요하다고 생각되는 패치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전문의 선택</a:t>
            </a:r>
            <a:r>
              <a:rPr lang="en-US" altLang="ko-KR" sz="1400" dirty="0">
                <a:latin typeface="+mn-ea"/>
              </a:rPr>
              <a:t>)’  </a:t>
            </a:r>
            <a:r>
              <a:rPr lang="ko-KR" altLang="en-US" sz="1400" dirty="0">
                <a:latin typeface="+mn-ea"/>
              </a:rPr>
              <a:t>간의 일치 정도를 확인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cs typeface="Cordia New"/>
              </a:rPr>
              <a:t> 가이드라인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b="1" dirty="0">
                <a:latin typeface="+mn-ea"/>
              </a:rPr>
              <a:t>전문의 주관적 판단 하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모델 학습에 도움이 될 패치 선택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‘</a:t>
            </a:r>
            <a:r>
              <a:rPr lang="ko-KR" altLang="en-US" sz="1600" b="1" dirty="0">
                <a:latin typeface="+mn-ea"/>
              </a:rPr>
              <a:t>전문의 입장</a:t>
            </a:r>
            <a:r>
              <a:rPr lang="en-US" altLang="ko-KR" sz="1600" b="1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에서 모델의 학습에 도움이 </a:t>
            </a:r>
            <a:r>
              <a:rPr lang="ko-KR" altLang="en-US" sz="1600" dirty="0" err="1">
                <a:latin typeface="+mn-ea"/>
              </a:rPr>
              <a:t>될만한</a:t>
            </a:r>
            <a:r>
              <a:rPr lang="ko-KR" altLang="en-US" sz="1600" dirty="0">
                <a:latin typeface="+mn-ea"/>
              </a:rPr>
              <a:t> 패치</a:t>
            </a:r>
            <a:r>
              <a:rPr lang="en-US" altLang="ko-KR" sz="1600" dirty="0">
                <a:latin typeface="+mn-ea"/>
              </a:rPr>
              <a:t>, </a:t>
            </a:r>
          </a:p>
          <a:p>
            <a:pPr lvl="1"/>
            <a:r>
              <a:rPr lang="en-US" altLang="ko-KR" sz="1600" dirty="0">
                <a:latin typeface="+mn-ea"/>
              </a:rPr>
              <a:t>     </a:t>
            </a:r>
            <a:r>
              <a:rPr lang="ko-KR" altLang="en-US" sz="1600" dirty="0">
                <a:latin typeface="+mn-ea"/>
              </a:rPr>
              <a:t>학습이 꼭 필요해 보이는 패치를 선택하여 레이블링 부탁드리겠습니다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Ex 1). </a:t>
            </a:r>
            <a:r>
              <a:rPr lang="ko-KR" altLang="en-US" sz="1600" dirty="0">
                <a:latin typeface="+mn-ea"/>
              </a:rPr>
              <a:t>교본이 </a:t>
            </a:r>
            <a:r>
              <a:rPr lang="ko-KR" altLang="en-US" sz="1600" dirty="0" err="1">
                <a:latin typeface="+mn-ea"/>
              </a:rPr>
              <a:t>될만한</a:t>
            </a:r>
            <a:r>
              <a:rPr lang="ko-KR" altLang="en-US" sz="1600" dirty="0">
                <a:latin typeface="+mn-ea"/>
              </a:rPr>
              <a:t> 패치</a:t>
            </a:r>
            <a:r>
              <a:rPr lang="en-US" altLang="ko-KR" sz="1600" dirty="0">
                <a:latin typeface="+mn-ea"/>
              </a:rPr>
              <a:t>(typical case)</a:t>
            </a:r>
            <a:r>
              <a:rPr lang="ko-KR" altLang="en-US" sz="1600" dirty="0">
                <a:latin typeface="+mn-ea"/>
              </a:rPr>
              <a:t>인데 잘 </a:t>
            </a:r>
            <a:r>
              <a:rPr lang="ko-KR" altLang="en-US" sz="1600" dirty="0" err="1">
                <a:latin typeface="+mn-ea"/>
              </a:rPr>
              <a:t>모르는것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같을때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Ex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2). </a:t>
            </a:r>
            <a:r>
              <a:rPr lang="ko-KR" altLang="en-US" sz="1600" dirty="0">
                <a:latin typeface="+mn-ea"/>
              </a:rPr>
              <a:t>예측이 틀린 패치 중 틀려서는 안되는 패치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추천된 패치는 참고하지 </a:t>
            </a:r>
            <a:r>
              <a:rPr lang="ko-KR" altLang="en-US" sz="1600" dirty="0" err="1">
                <a:latin typeface="+mn-ea"/>
              </a:rPr>
              <a:t>않으셔도</a:t>
            </a:r>
            <a:r>
              <a:rPr lang="ko-KR" altLang="en-US" sz="1600" dirty="0">
                <a:latin typeface="+mn-ea"/>
              </a:rPr>
              <a:t> 좋습니다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이로 인해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추천된 패치와 실제 </a:t>
            </a:r>
            <a:r>
              <a:rPr lang="ko-KR" altLang="en-US" sz="1600" dirty="0" err="1">
                <a:latin typeface="+mn-ea"/>
              </a:rPr>
              <a:t>레이블된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패치간의</a:t>
            </a:r>
            <a:r>
              <a:rPr lang="ko-KR" altLang="en-US" sz="1600" dirty="0">
                <a:latin typeface="+mn-ea"/>
              </a:rPr>
              <a:t> 다소 차이가 발생해도 무방합니다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88196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30ABAA7-3DC7-4BB0-A508-628A07D38987}"/>
              </a:ext>
            </a:extLst>
          </p:cNvPr>
          <p:cNvSpPr/>
          <p:nvPr/>
        </p:nvSpPr>
        <p:spPr>
          <a:xfrm>
            <a:off x="5442857" y="967185"/>
            <a:ext cx="3336875" cy="4141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F06C5C-8E63-4267-A9D1-80FAC3EC1A54}"/>
              </a:ext>
            </a:extLst>
          </p:cNvPr>
          <p:cNvSpPr/>
          <p:nvPr/>
        </p:nvSpPr>
        <p:spPr>
          <a:xfrm>
            <a:off x="5508171" y="1059543"/>
            <a:ext cx="159658" cy="4005943"/>
          </a:xfrm>
          <a:custGeom>
            <a:avLst/>
            <a:gdLst>
              <a:gd name="connsiteX0" fmla="*/ 0 w 159658"/>
              <a:gd name="connsiteY0" fmla="*/ 4005943 h 4005943"/>
              <a:gd name="connsiteX1" fmla="*/ 0 w 159658"/>
              <a:gd name="connsiteY1" fmla="*/ 3236686 h 4005943"/>
              <a:gd name="connsiteX2" fmla="*/ 159658 w 159658"/>
              <a:gd name="connsiteY2" fmla="*/ 0 h 4005943"/>
              <a:gd name="connsiteX3" fmla="*/ 159658 w 159658"/>
              <a:gd name="connsiteY3" fmla="*/ 3998686 h 4005943"/>
              <a:gd name="connsiteX4" fmla="*/ 0 w 159658"/>
              <a:gd name="connsiteY4" fmla="*/ 4005943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58" h="4005943">
                <a:moveTo>
                  <a:pt x="0" y="4005943"/>
                </a:moveTo>
                <a:lnTo>
                  <a:pt x="0" y="3236686"/>
                </a:lnTo>
                <a:lnTo>
                  <a:pt x="159658" y="0"/>
                </a:lnTo>
                <a:lnTo>
                  <a:pt x="159658" y="3998686"/>
                </a:lnTo>
                <a:lnTo>
                  <a:pt x="0" y="4005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3439885" y="4330535"/>
            <a:ext cx="2002972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388E8D-D6A3-4D6F-9789-A714B376A007}"/>
              </a:ext>
            </a:extLst>
          </p:cNvPr>
          <p:cNvSpPr/>
          <p:nvPr/>
        </p:nvSpPr>
        <p:spPr>
          <a:xfrm>
            <a:off x="500846" y="5163373"/>
            <a:ext cx="8643154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Patch Classification </a:t>
            </a:r>
            <a:r>
              <a:rPr lang="ko-KR" altLang="en-US" sz="1600" dirty="0">
                <a:latin typeface="+mn-ea"/>
                <a:cs typeface="Cordia New"/>
              </a:rPr>
              <a:t>간 </a:t>
            </a:r>
            <a:r>
              <a:rPr lang="en-US" altLang="ko-KR" sz="1600" dirty="0">
                <a:latin typeface="+mn-ea"/>
                <a:cs typeface="Cordia New"/>
              </a:rPr>
              <a:t>Over-confident </a:t>
            </a:r>
            <a:r>
              <a:rPr lang="ko-KR" altLang="en-US" sz="1600" dirty="0">
                <a:latin typeface="+mn-ea"/>
                <a:cs typeface="Cordia New"/>
              </a:rPr>
              <a:t>하게 틀린 경우가 많으며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  <a:r>
              <a:rPr lang="ko-KR" altLang="en-US" sz="1600" dirty="0">
                <a:latin typeface="+mn-ea"/>
                <a:cs typeface="Cordia New"/>
              </a:rPr>
              <a:t>그중 대다수가 </a:t>
            </a:r>
            <a:r>
              <a:rPr lang="en-US" altLang="ko-KR" sz="1600" dirty="0">
                <a:latin typeface="+mn-ea"/>
                <a:cs typeface="Cordia New"/>
              </a:rPr>
              <a:t>GT</a:t>
            </a:r>
            <a:r>
              <a:rPr lang="ko-KR" altLang="en-US" sz="1600" dirty="0">
                <a:latin typeface="+mn-ea"/>
                <a:cs typeface="Cordia New"/>
              </a:rPr>
              <a:t>가 </a:t>
            </a:r>
            <a:r>
              <a:rPr lang="en-US" altLang="ko-KR" sz="1600" dirty="0">
                <a:latin typeface="+mn-ea"/>
                <a:cs typeface="Cordia New"/>
              </a:rPr>
              <a:t>N</a:t>
            </a:r>
            <a:r>
              <a:rPr lang="ko-KR" altLang="en-US" sz="1600" dirty="0">
                <a:latin typeface="+mn-ea"/>
                <a:cs typeface="Cordia New"/>
              </a:rPr>
              <a:t>이다</a:t>
            </a:r>
            <a:r>
              <a:rPr lang="en-US" altLang="ko-KR" sz="1600" dirty="0">
                <a:latin typeface="+mn-ea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틀린 </a:t>
            </a:r>
            <a:r>
              <a:rPr lang="en-US" altLang="ko-KR" sz="1600" dirty="0">
                <a:latin typeface="+mn-ea"/>
                <a:cs typeface="Cordia New"/>
              </a:rPr>
              <a:t>Patch </a:t>
            </a:r>
            <a:r>
              <a:rPr lang="ko-KR" altLang="en-US" sz="1600" dirty="0">
                <a:latin typeface="+mn-ea"/>
                <a:cs typeface="Cordia New"/>
              </a:rPr>
              <a:t>총</a:t>
            </a:r>
            <a:r>
              <a:rPr lang="en-US" altLang="ko-KR" sz="1600" dirty="0">
                <a:latin typeface="+mn-ea"/>
                <a:cs typeface="Cordia New"/>
              </a:rPr>
              <a:t> 1756</a:t>
            </a:r>
            <a:r>
              <a:rPr lang="ko-KR" altLang="en-US" sz="1600" dirty="0">
                <a:latin typeface="+mn-ea"/>
                <a:cs typeface="Cordia New"/>
              </a:rPr>
              <a:t>개 중 </a:t>
            </a:r>
            <a:r>
              <a:rPr lang="en-US" altLang="ko-KR" sz="1600" dirty="0">
                <a:latin typeface="+mn-ea"/>
                <a:cs typeface="Cordia New"/>
              </a:rPr>
              <a:t>low-confident</a:t>
            </a:r>
            <a:r>
              <a:rPr lang="ko-KR" altLang="en-US" sz="1600" dirty="0">
                <a:latin typeface="+mn-ea"/>
                <a:cs typeface="Cordia New"/>
              </a:rPr>
              <a:t> 한 사례가 </a:t>
            </a:r>
            <a:r>
              <a:rPr lang="en-US" altLang="ko-KR" sz="1600" dirty="0">
                <a:latin typeface="+mn-ea"/>
                <a:cs typeface="Cordia New"/>
              </a:rPr>
              <a:t>417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(24%)</a:t>
            </a:r>
            <a:r>
              <a:rPr lang="ko-KR" altLang="en-US" sz="1600" dirty="0">
                <a:latin typeface="+mn-ea"/>
                <a:cs typeface="Cordia New"/>
              </a:rPr>
              <a:t>뿐이며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     1339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(76%)</a:t>
            </a:r>
            <a:r>
              <a:rPr lang="ko-KR" altLang="en-US" sz="1600" dirty="0">
                <a:latin typeface="+mn-ea"/>
                <a:cs typeface="Cordia New"/>
              </a:rPr>
              <a:t>는 </a:t>
            </a:r>
            <a:r>
              <a:rPr lang="en-US" altLang="ko-KR" sz="1600" dirty="0">
                <a:latin typeface="+mn-ea"/>
                <a:cs typeface="Cordia New"/>
              </a:rPr>
              <a:t>High-confident </a:t>
            </a:r>
            <a:r>
              <a:rPr lang="ko-KR" altLang="en-US" sz="1600" dirty="0">
                <a:latin typeface="+mn-ea"/>
                <a:cs typeface="Cordia New"/>
              </a:rPr>
              <a:t>하다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Patch </a:t>
            </a:r>
            <a:r>
              <a:rPr lang="ko-KR" altLang="en-US" sz="1600" dirty="0">
                <a:latin typeface="+mn-ea"/>
                <a:cs typeface="Cordia New"/>
              </a:rPr>
              <a:t>총 </a:t>
            </a:r>
            <a:r>
              <a:rPr lang="en-US" altLang="ko-KR" sz="1600" dirty="0">
                <a:latin typeface="+mn-ea"/>
                <a:cs typeface="Cordia New"/>
              </a:rPr>
              <a:t>1756</a:t>
            </a:r>
            <a:r>
              <a:rPr lang="ko-KR" altLang="en-US" sz="1600" dirty="0">
                <a:latin typeface="+mn-ea"/>
                <a:cs typeface="Cordia New"/>
              </a:rPr>
              <a:t>개 중 </a:t>
            </a:r>
            <a:r>
              <a:rPr lang="en-US" altLang="ko-KR" sz="1600" dirty="0">
                <a:latin typeface="+mn-ea"/>
                <a:cs typeface="Cordia New"/>
              </a:rPr>
              <a:t>GT</a:t>
            </a:r>
            <a:r>
              <a:rPr lang="ko-KR" altLang="en-US" sz="1600" dirty="0">
                <a:latin typeface="+mn-ea"/>
                <a:cs typeface="Cordia New"/>
              </a:rPr>
              <a:t>가 </a:t>
            </a:r>
            <a:r>
              <a:rPr lang="en-US" altLang="ko-KR" sz="1600" dirty="0">
                <a:latin typeface="+mn-ea"/>
                <a:cs typeface="Cordia New"/>
              </a:rPr>
              <a:t>N</a:t>
            </a:r>
            <a:r>
              <a:rPr lang="ko-KR" altLang="en-US" sz="1600" dirty="0">
                <a:latin typeface="+mn-ea"/>
                <a:cs typeface="Cordia New"/>
              </a:rPr>
              <a:t>인 </a:t>
            </a:r>
            <a:r>
              <a:rPr lang="en-US" altLang="ko-KR" sz="1600" dirty="0">
                <a:latin typeface="+mn-ea"/>
                <a:cs typeface="Cordia New"/>
              </a:rPr>
              <a:t>Patch</a:t>
            </a:r>
            <a:r>
              <a:rPr lang="ko-KR" altLang="en-US" sz="1600" dirty="0">
                <a:latin typeface="+mn-ea"/>
                <a:cs typeface="Cordia New"/>
              </a:rPr>
              <a:t>가 </a:t>
            </a:r>
            <a:r>
              <a:rPr lang="en-US" altLang="ko-KR" sz="1600" dirty="0">
                <a:latin typeface="+mn-ea"/>
                <a:cs typeface="Cordia New"/>
              </a:rPr>
              <a:t>1356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(75%)</a:t>
            </a:r>
            <a:r>
              <a:rPr lang="ko-KR" altLang="en-US" sz="1600" dirty="0">
                <a:latin typeface="+mn-ea"/>
                <a:cs typeface="Cordia New"/>
              </a:rPr>
              <a:t>로 대다수를 차지한다</a:t>
            </a:r>
            <a:r>
              <a:rPr lang="en-US" altLang="ko-KR" sz="1600" dirty="0">
                <a:latin typeface="+mn-ea"/>
                <a:cs typeface="Cordia New"/>
              </a:rPr>
              <a:t>.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2989D917-67BF-4075-A622-5371F238E90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41256" y="2694492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4AA32B9D-D71B-4BE0-B83E-4D2C107F699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587998" y="755551"/>
          <a:ext cx="3621316" cy="2172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8E3B3C6-AFE5-431C-B047-0DBD60420B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83080" y="2133285"/>
            <a:ext cx="2331233" cy="2034640"/>
          </a:xfrm>
          <a:prstGeom prst="bentConnector3">
            <a:avLst>
              <a:gd name="adj1" fmla="val 10043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959295-1A40-47EB-802A-783B7890F5BE}"/>
              </a:ext>
            </a:extLst>
          </p:cNvPr>
          <p:cNvSpPr/>
          <p:nvPr/>
        </p:nvSpPr>
        <p:spPr>
          <a:xfrm>
            <a:off x="3454399" y="1789877"/>
            <a:ext cx="990270" cy="24779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B5C17F7-9580-44AB-97AD-BB59A36E94D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444669" y="3028854"/>
            <a:ext cx="2165451" cy="93423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763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3B1CE6-D4F7-4BA3-B264-CC33282E4A64}"/>
              </a:ext>
            </a:extLst>
          </p:cNvPr>
          <p:cNvGrpSpPr/>
          <p:nvPr/>
        </p:nvGrpSpPr>
        <p:grpSpPr>
          <a:xfrm>
            <a:off x="148590" y="1492114"/>
            <a:ext cx="8973070" cy="3873772"/>
            <a:chOff x="148590" y="1224371"/>
            <a:chExt cx="8389756" cy="362194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C8CF7A8-DB83-4719-B164-B0EBF96C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" y="1224371"/>
              <a:ext cx="5033895" cy="362194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9ED805-56AE-4D0F-9A3A-83C93FF0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560" y="1224371"/>
              <a:ext cx="3295786" cy="326543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C0666B-1B6A-4384-AE7F-54DAE6AE81C2}"/>
                </a:ext>
              </a:extLst>
            </p:cNvPr>
            <p:cNvSpPr/>
            <p:nvPr/>
          </p:nvSpPr>
          <p:spPr>
            <a:xfrm>
              <a:off x="3820285" y="3940677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3D1378-9FDD-4E14-BD1D-A7109B8C0D5C}"/>
                </a:ext>
              </a:extLst>
            </p:cNvPr>
            <p:cNvSpPr/>
            <p:nvPr/>
          </p:nvSpPr>
          <p:spPr>
            <a:xfrm>
              <a:off x="3532158" y="3940677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0D7096B-1679-47DA-8A31-CE28873BB27B}"/>
                </a:ext>
              </a:extLst>
            </p:cNvPr>
            <p:cNvSpPr/>
            <p:nvPr/>
          </p:nvSpPr>
          <p:spPr>
            <a:xfrm>
              <a:off x="3532158" y="3648123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D42F64-AF5D-4471-879B-C6735CBFCF3A}"/>
                </a:ext>
              </a:extLst>
            </p:cNvPr>
            <p:cNvSpPr/>
            <p:nvPr/>
          </p:nvSpPr>
          <p:spPr>
            <a:xfrm>
              <a:off x="3820605" y="3648123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F33288-72F4-4999-8AD7-47AF054E1DCC}"/>
                </a:ext>
              </a:extLst>
            </p:cNvPr>
            <p:cNvSpPr/>
            <p:nvPr/>
          </p:nvSpPr>
          <p:spPr>
            <a:xfrm>
              <a:off x="4104658" y="3657646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8B2539-7CCE-420A-A92A-8A7A4B915E56}"/>
                </a:ext>
              </a:extLst>
            </p:cNvPr>
            <p:cNvSpPr/>
            <p:nvPr/>
          </p:nvSpPr>
          <p:spPr>
            <a:xfrm>
              <a:off x="7624056" y="3242028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C3A538-0808-4EF5-A1D4-406A9EA6633E}"/>
                </a:ext>
              </a:extLst>
            </p:cNvPr>
            <p:cNvSpPr/>
            <p:nvPr/>
          </p:nvSpPr>
          <p:spPr>
            <a:xfrm>
              <a:off x="7340003" y="2965396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B64C545-89E3-415A-9D31-3F45995849D9}"/>
                </a:ext>
              </a:extLst>
            </p:cNvPr>
            <p:cNvSpPr/>
            <p:nvPr/>
          </p:nvSpPr>
          <p:spPr>
            <a:xfrm>
              <a:off x="7624056" y="2974922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5AAFE3-B27A-4C6B-A571-70A6BCFA0D3B}"/>
                </a:ext>
              </a:extLst>
            </p:cNvPr>
            <p:cNvSpPr/>
            <p:nvPr/>
          </p:nvSpPr>
          <p:spPr>
            <a:xfrm>
              <a:off x="7340003" y="3242028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C62C489-F333-41D5-9FF7-CF1954A9EED4}"/>
                </a:ext>
              </a:extLst>
            </p:cNvPr>
            <p:cNvSpPr/>
            <p:nvPr/>
          </p:nvSpPr>
          <p:spPr>
            <a:xfrm>
              <a:off x="239860" y="3715704"/>
              <a:ext cx="221664" cy="2249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07537-01D3-40D5-85A0-CAFB6C6B155D}"/>
              </a:ext>
            </a:extLst>
          </p:cNvPr>
          <p:cNvSpPr/>
          <p:nvPr/>
        </p:nvSpPr>
        <p:spPr>
          <a:xfrm>
            <a:off x="5638800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Model</a:t>
            </a:r>
            <a:r>
              <a:rPr lang="ko-KR" altLang="en-US" sz="1600" dirty="0">
                <a:solidFill>
                  <a:schemeClr val="tx1"/>
                </a:solidFill>
              </a:rPr>
              <a:t>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추천 했으나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Oracle</a:t>
            </a:r>
            <a:r>
              <a:rPr lang="ko-KR" altLang="en-US" sz="1600" dirty="0">
                <a:solidFill>
                  <a:schemeClr val="tx1"/>
                </a:solidFill>
              </a:rPr>
              <a:t>이 추천하지 않은 경우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5B4BFD-D3EF-4B68-A8A8-BF2659798731}"/>
              </a:ext>
            </a:extLst>
          </p:cNvPr>
          <p:cNvSpPr/>
          <p:nvPr/>
        </p:nvSpPr>
        <p:spPr>
          <a:xfrm>
            <a:off x="2274859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System</a:t>
            </a:r>
            <a:r>
              <a:rPr lang="ko-KR" altLang="en-US" sz="1600" dirty="0">
                <a:solidFill>
                  <a:schemeClr val="tx1"/>
                </a:solidFill>
              </a:rPr>
              <a:t> 추천과 </a:t>
            </a:r>
            <a:r>
              <a:rPr lang="en-US" altLang="ko-KR" sz="1600" dirty="0">
                <a:solidFill>
                  <a:schemeClr val="tx1"/>
                </a:solidFill>
              </a:rPr>
              <a:t>Oracle </a:t>
            </a:r>
            <a:r>
              <a:rPr lang="ko-KR" altLang="en-US" sz="1600" dirty="0">
                <a:solidFill>
                  <a:schemeClr val="tx1"/>
                </a:solidFill>
              </a:rPr>
              <a:t>추천이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일부 겹치는 경우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DA98BB-6C25-405F-A0FB-C0445FAA8B64}"/>
              </a:ext>
            </a:extLst>
          </p:cNvPr>
          <p:cNvSpPr/>
          <p:nvPr/>
        </p:nvSpPr>
        <p:spPr>
          <a:xfrm>
            <a:off x="533244" y="4139781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+mn-ea"/>
                <a:cs typeface="Cordia New"/>
              </a:rPr>
              <a:t>모델</a:t>
            </a:r>
            <a:r>
              <a:rPr lang="en-US" altLang="ko-KR" sz="1400" dirty="0">
                <a:latin typeface="+mn-ea"/>
                <a:cs typeface="Cordia New"/>
              </a:rPr>
              <a:t> </a:t>
            </a:r>
            <a:r>
              <a:rPr lang="ko-KR" altLang="en-US" sz="1400" dirty="0">
                <a:latin typeface="+mn-ea"/>
                <a:cs typeface="Cordia New"/>
              </a:rPr>
              <a:t>추천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7400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A1B915-A8C1-4D4F-AF66-7C7F3C6C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12" y="1475744"/>
            <a:ext cx="5684559" cy="3571960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B64CC4-51A5-4811-8020-1886F2B0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5" y="7334642"/>
            <a:ext cx="6153490" cy="5156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7003E6-A632-48BB-9D47-AA382E87116E}"/>
              </a:ext>
            </a:extLst>
          </p:cNvPr>
          <p:cNvSpPr/>
          <p:nvPr/>
        </p:nvSpPr>
        <p:spPr>
          <a:xfrm>
            <a:off x="4926363" y="2152470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B3B01A-58CF-4080-A137-13F2DD8C5F81}"/>
              </a:ext>
            </a:extLst>
          </p:cNvPr>
          <p:cNvSpPr/>
          <p:nvPr/>
        </p:nvSpPr>
        <p:spPr>
          <a:xfrm>
            <a:off x="5263672" y="2506255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0B215-16E2-4042-82FB-22EFCCC08810}"/>
              </a:ext>
            </a:extLst>
          </p:cNvPr>
          <p:cNvSpPr/>
          <p:nvPr/>
        </p:nvSpPr>
        <p:spPr>
          <a:xfrm>
            <a:off x="4605758" y="2502626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7B2B4-AE61-4F04-9370-ADFBBCD5977F}"/>
              </a:ext>
            </a:extLst>
          </p:cNvPr>
          <p:cNvSpPr/>
          <p:nvPr/>
        </p:nvSpPr>
        <p:spPr>
          <a:xfrm>
            <a:off x="4926363" y="2833504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D130BC9-9769-4EBB-9B20-9110A5AFB6C2}"/>
              </a:ext>
            </a:extLst>
          </p:cNvPr>
          <p:cNvSpPr/>
          <p:nvPr/>
        </p:nvSpPr>
        <p:spPr>
          <a:xfrm>
            <a:off x="4926363" y="2510349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4360F6-ED43-4F70-BE66-3A239B550A74}"/>
              </a:ext>
            </a:extLst>
          </p:cNvPr>
          <p:cNvSpPr/>
          <p:nvPr/>
        </p:nvSpPr>
        <p:spPr>
          <a:xfrm>
            <a:off x="4267046" y="2510349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8FAD7A-07A9-46EF-8E3E-E52AE73CABFE}"/>
              </a:ext>
            </a:extLst>
          </p:cNvPr>
          <p:cNvSpPr/>
          <p:nvPr/>
        </p:nvSpPr>
        <p:spPr>
          <a:xfrm>
            <a:off x="4267046" y="2154283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B591DF-9510-41B0-80E4-A12167745C92}"/>
              </a:ext>
            </a:extLst>
          </p:cNvPr>
          <p:cNvSpPr/>
          <p:nvPr/>
        </p:nvSpPr>
        <p:spPr>
          <a:xfrm>
            <a:off x="4608460" y="2154283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F27042-18E0-449A-9F94-75F358E13EEC}"/>
              </a:ext>
            </a:extLst>
          </p:cNvPr>
          <p:cNvSpPr/>
          <p:nvPr/>
        </p:nvSpPr>
        <p:spPr>
          <a:xfrm>
            <a:off x="4267372" y="3823427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411E57-2D0B-426B-9891-81B2ABFF245B}"/>
              </a:ext>
            </a:extLst>
          </p:cNvPr>
          <p:cNvSpPr/>
          <p:nvPr/>
        </p:nvSpPr>
        <p:spPr>
          <a:xfrm>
            <a:off x="3922330" y="3828869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34A9AF-5AA7-45B1-AE3F-493C4DDD1326}"/>
              </a:ext>
            </a:extLst>
          </p:cNvPr>
          <p:cNvSpPr/>
          <p:nvPr/>
        </p:nvSpPr>
        <p:spPr>
          <a:xfrm>
            <a:off x="3922330" y="4177211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2E5BB5-841B-41A1-9892-3780045E2631}"/>
              </a:ext>
            </a:extLst>
          </p:cNvPr>
          <p:cNvSpPr/>
          <p:nvPr/>
        </p:nvSpPr>
        <p:spPr>
          <a:xfrm>
            <a:off x="4255232" y="4177211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F5B18C-1D45-460E-8E9A-AE8E96F5D6E4}"/>
              </a:ext>
            </a:extLst>
          </p:cNvPr>
          <p:cNvSpPr/>
          <p:nvPr/>
        </p:nvSpPr>
        <p:spPr>
          <a:xfrm>
            <a:off x="4591242" y="4177211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727317-EF13-4A48-B62F-CDA13519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756" y="2274991"/>
            <a:ext cx="2492241" cy="185243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3FE6F15-A373-4329-9993-4EB5F7BE5C4D}"/>
              </a:ext>
            </a:extLst>
          </p:cNvPr>
          <p:cNvSpPr/>
          <p:nvPr/>
        </p:nvSpPr>
        <p:spPr>
          <a:xfrm>
            <a:off x="7887130" y="285274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ECA14B-A8A7-4A64-908E-39B55003F127}"/>
              </a:ext>
            </a:extLst>
          </p:cNvPr>
          <p:cNvSpPr/>
          <p:nvPr/>
        </p:nvSpPr>
        <p:spPr>
          <a:xfrm>
            <a:off x="7541191" y="2510349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5C9C18-9809-4CBE-B4BD-1167DF41337A}"/>
              </a:ext>
            </a:extLst>
          </p:cNvPr>
          <p:cNvSpPr/>
          <p:nvPr/>
        </p:nvSpPr>
        <p:spPr>
          <a:xfrm>
            <a:off x="7541191" y="285274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17B0D9D-9BD3-4FAE-8A3D-87173B862A51}"/>
              </a:ext>
            </a:extLst>
          </p:cNvPr>
          <p:cNvSpPr/>
          <p:nvPr/>
        </p:nvSpPr>
        <p:spPr>
          <a:xfrm>
            <a:off x="7195252" y="285274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83A26F-AD6E-478C-A46D-821070906B86}"/>
              </a:ext>
            </a:extLst>
          </p:cNvPr>
          <p:cNvSpPr/>
          <p:nvPr/>
        </p:nvSpPr>
        <p:spPr>
          <a:xfrm>
            <a:off x="7195252" y="252782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E14A5-306C-4FBB-B9BF-773BD50E1C2A}"/>
              </a:ext>
            </a:extLst>
          </p:cNvPr>
          <p:cNvSpPr/>
          <p:nvPr/>
        </p:nvSpPr>
        <p:spPr>
          <a:xfrm>
            <a:off x="4229521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System</a:t>
            </a:r>
            <a:r>
              <a:rPr lang="ko-KR" altLang="en-US" sz="1600" dirty="0">
                <a:solidFill>
                  <a:schemeClr val="tx1"/>
                </a:solidFill>
              </a:rPr>
              <a:t> 추천과 </a:t>
            </a:r>
            <a:r>
              <a:rPr lang="en-US" altLang="ko-KR" sz="1600" dirty="0">
                <a:solidFill>
                  <a:schemeClr val="tx1"/>
                </a:solidFill>
              </a:rPr>
              <a:t>Oracle </a:t>
            </a:r>
            <a:r>
              <a:rPr lang="ko-KR" altLang="en-US" sz="1600" dirty="0">
                <a:solidFill>
                  <a:schemeClr val="tx1"/>
                </a:solidFill>
              </a:rPr>
              <a:t>추천이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일부 겹치는 경우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9FB8712-8BE3-4B10-8068-2021A9926255}"/>
              </a:ext>
            </a:extLst>
          </p:cNvPr>
          <p:cNvSpPr/>
          <p:nvPr/>
        </p:nvSpPr>
        <p:spPr>
          <a:xfrm>
            <a:off x="533244" y="4286741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+mn-ea"/>
                <a:cs typeface="Cordia New"/>
              </a:rPr>
              <a:t>모델</a:t>
            </a:r>
            <a:r>
              <a:rPr lang="en-US" altLang="ko-KR" sz="1400" dirty="0">
                <a:latin typeface="+mn-ea"/>
                <a:cs typeface="Cordia New"/>
              </a:rPr>
              <a:t> </a:t>
            </a:r>
            <a:r>
              <a:rPr lang="ko-KR" altLang="en-US" sz="1400" dirty="0">
                <a:latin typeface="+mn-ea"/>
                <a:cs typeface="Cordia New"/>
              </a:rPr>
              <a:t>추천</a:t>
            </a:r>
            <a:endParaRPr lang="ko-KR" altLang="en-US" sz="14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49FB63A-FAC0-4DCC-BECA-5EA47ACD6481}"/>
              </a:ext>
            </a:extLst>
          </p:cNvPr>
          <p:cNvSpPr/>
          <p:nvPr/>
        </p:nvSpPr>
        <p:spPr>
          <a:xfrm>
            <a:off x="246206" y="4314506"/>
            <a:ext cx="237076" cy="2406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40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6E2EE5-7895-4D18-A7A5-F14A15EA16C6}"/>
              </a:ext>
            </a:extLst>
          </p:cNvPr>
          <p:cNvSpPr/>
          <p:nvPr/>
        </p:nvSpPr>
        <p:spPr>
          <a:xfrm>
            <a:off x="500846" y="5245029"/>
            <a:ext cx="864315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Model </a:t>
            </a:r>
            <a:r>
              <a:rPr lang="ko-KR" altLang="en-US" sz="1600" dirty="0">
                <a:latin typeface="+mn-ea"/>
                <a:cs typeface="Cordia New"/>
              </a:rPr>
              <a:t>및</a:t>
            </a:r>
            <a:r>
              <a:rPr lang="en-US" altLang="ko-KR" sz="1600" dirty="0">
                <a:latin typeface="+mn-ea"/>
                <a:cs typeface="Cordia New"/>
              </a:rPr>
              <a:t> Oracle </a:t>
            </a:r>
            <a:r>
              <a:rPr lang="ko-KR" altLang="en-US" sz="1600" dirty="0">
                <a:latin typeface="+mn-ea"/>
                <a:cs typeface="Cordia New"/>
              </a:rPr>
              <a:t>간 추천의 차이가 존재한다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Oracle</a:t>
            </a:r>
            <a:r>
              <a:rPr lang="ko-KR" altLang="en-US" sz="1600" dirty="0">
                <a:latin typeface="+mn-ea"/>
                <a:cs typeface="Cordia New"/>
              </a:rPr>
              <a:t>이</a:t>
            </a:r>
            <a:r>
              <a:rPr lang="en-US" altLang="ko-KR" sz="1600" dirty="0">
                <a:latin typeface="+mn-ea"/>
                <a:cs typeface="Cordia New"/>
              </a:rPr>
              <a:t> </a:t>
            </a:r>
            <a:r>
              <a:rPr lang="ko-KR" altLang="en-US" sz="1600" dirty="0">
                <a:latin typeface="+mn-ea"/>
                <a:cs typeface="Cordia New"/>
              </a:rPr>
              <a:t>추천한 </a:t>
            </a:r>
            <a:r>
              <a:rPr lang="en-US" altLang="ko-KR" sz="1600" dirty="0">
                <a:latin typeface="+mn-ea"/>
                <a:cs typeface="Cordia New"/>
              </a:rPr>
              <a:t>1865</a:t>
            </a:r>
            <a:r>
              <a:rPr lang="ko-KR" altLang="en-US" sz="1600" dirty="0">
                <a:latin typeface="+mn-ea"/>
                <a:cs typeface="Cordia New"/>
              </a:rPr>
              <a:t>개의 </a:t>
            </a:r>
            <a:r>
              <a:rPr lang="en-US" altLang="ko-KR" sz="1600" dirty="0">
                <a:latin typeface="+mn-ea"/>
                <a:cs typeface="Cordia New"/>
              </a:rPr>
              <a:t>Patch </a:t>
            </a:r>
            <a:r>
              <a:rPr lang="ko-KR" altLang="en-US" sz="1600" dirty="0">
                <a:latin typeface="+mn-ea"/>
                <a:cs typeface="Cordia New"/>
              </a:rPr>
              <a:t>중 </a:t>
            </a:r>
            <a:r>
              <a:rPr lang="en-US" altLang="ko-KR" sz="1600" dirty="0">
                <a:latin typeface="+mn-ea"/>
                <a:cs typeface="Cordia New"/>
              </a:rPr>
              <a:t>1) Threshold </a:t>
            </a:r>
            <a:r>
              <a:rPr lang="ko-KR" altLang="en-US" sz="1600" dirty="0">
                <a:latin typeface="+mn-ea"/>
                <a:cs typeface="Cordia New"/>
              </a:rPr>
              <a:t>기반으로 </a:t>
            </a:r>
            <a:r>
              <a:rPr lang="en-US" altLang="ko-KR" sz="1600" dirty="0">
                <a:latin typeface="+mn-ea"/>
                <a:cs typeface="Cordia New"/>
              </a:rPr>
              <a:t>23%, </a:t>
            </a:r>
            <a:r>
              <a:rPr lang="ko-KR" altLang="en-US" sz="1600" dirty="0">
                <a:latin typeface="+mn-ea"/>
                <a:cs typeface="Cordia New"/>
              </a:rPr>
              <a:t> </a:t>
            </a:r>
            <a:r>
              <a:rPr lang="en-US" altLang="ko-KR" sz="1600" dirty="0">
                <a:latin typeface="+mn-ea"/>
                <a:cs typeface="Cordia New"/>
              </a:rPr>
              <a:t>2) Region base</a:t>
            </a:r>
            <a:r>
              <a:rPr lang="ko-KR" altLang="en-US" sz="1600" dirty="0">
                <a:latin typeface="+mn-ea"/>
                <a:cs typeface="Cordia New"/>
              </a:rPr>
              <a:t> 추가 고려 시 </a:t>
            </a:r>
            <a:r>
              <a:rPr lang="en-US" altLang="ko-KR" sz="1600" dirty="0">
                <a:latin typeface="+mn-ea"/>
                <a:cs typeface="Cordia New"/>
              </a:rPr>
              <a:t>65.2%</a:t>
            </a:r>
            <a:r>
              <a:rPr lang="ko-KR" altLang="en-US" sz="1600" dirty="0">
                <a:latin typeface="+mn-ea"/>
                <a:cs typeface="Cordia New"/>
              </a:rPr>
              <a:t> 만이 </a:t>
            </a:r>
            <a:r>
              <a:rPr lang="en-US" altLang="ko-KR" sz="1600" dirty="0">
                <a:latin typeface="+mn-ea"/>
                <a:cs typeface="Cordia New"/>
              </a:rPr>
              <a:t>Model </a:t>
            </a:r>
            <a:r>
              <a:rPr lang="ko-KR" altLang="en-US" sz="1600" dirty="0">
                <a:latin typeface="+mn-ea"/>
                <a:cs typeface="Cordia New"/>
              </a:rPr>
              <a:t>추천과 겹친다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ABAA7-3DC7-4BB0-A508-628A07D38987}"/>
              </a:ext>
            </a:extLst>
          </p:cNvPr>
          <p:cNvSpPr/>
          <p:nvPr/>
        </p:nvSpPr>
        <p:spPr>
          <a:xfrm>
            <a:off x="5442857" y="967185"/>
            <a:ext cx="3336875" cy="4141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F06C5C-8E63-4267-A9D1-80FAC3EC1A54}"/>
              </a:ext>
            </a:extLst>
          </p:cNvPr>
          <p:cNvSpPr/>
          <p:nvPr/>
        </p:nvSpPr>
        <p:spPr>
          <a:xfrm>
            <a:off x="5508171" y="1059543"/>
            <a:ext cx="159658" cy="4005943"/>
          </a:xfrm>
          <a:custGeom>
            <a:avLst/>
            <a:gdLst>
              <a:gd name="connsiteX0" fmla="*/ 0 w 159658"/>
              <a:gd name="connsiteY0" fmla="*/ 4005943 h 4005943"/>
              <a:gd name="connsiteX1" fmla="*/ 0 w 159658"/>
              <a:gd name="connsiteY1" fmla="*/ 3236686 h 4005943"/>
              <a:gd name="connsiteX2" fmla="*/ 159658 w 159658"/>
              <a:gd name="connsiteY2" fmla="*/ 0 h 4005943"/>
              <a:gd name="connsiteX3" fmla="*/ 159658 w 159658"/>
              <a:gd name="connsiteY3" fmla="*/ 3998686 h 4005943"/>
              <a:gd name="connsiteX4" fmla="*/ 0 w 159658"/>
              <a:gd name="connsiteY4" fmla="*/ 4005943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58" h="4005943">
                <a:moveTo>
                  <a:pt x="0" y="4005943"/>
                </a:moveTo>
                <a:lnTo>
                  <a:pt x="0" y="3236686"/>
                </a:lnTo>
                <a:lnTo>
                  <a:pt x="159658" y="0"/>
                </a:lnTo>
                <a:lnTo>
                  <a:pt x="159658" y="3998686"/>
                </a:lnTo>
                <a:lnTo>
                  <a:pt x="0" y="4005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7A42E819-8B67-4C89-9AA7-EB554E4E534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667829" y="1053330"/>
          <a:ext cx="3269872" cy="196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EFA0CE9C-A4FA-4BFD-9EB2-1D6D575DCA7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442858" y="2899141"/>
          <a:ext cx="3780972" cy="2268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1472542" y="4308104"/>
            <a:ext cx="1911927" cy="33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81652-1E92-4F33-A2DA-2002AF628515}"/>
              </a:ext>
            </a:extLst>
          </p:cNvPr>
          <p:cNvSpPr/>
          <p:nvPr/>
        </p:nvSpPr>
        <p:spPr>
          <a:xfrm>
            <a:off x="3475514" y="4308104"/>
            <a:ext cx="1911927" cy="3391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7FB549DF-A738-44D7-A073-E9D72D644729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3364960" y="1177262"/>
            <a:ext cx="2194389" cy="406729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BC60198-5549-42E2-9157-14F8BDEB1631}"/>
              </a:ext>
            </a:extLst>
          </p:cNvPr>
          <p:cNvCxnSpPr/>
          <p:nvPr/>
        </p:nvCxnSpPr>
        <p:spPr>
          <a:xfrm flipV="1">
            <a:off x="4433455" y="4116779"/>
            <a:ext cx="2097974" cy="191325"/>
          </a:xfrm>
          <a:prstGeom prst="bentConnector3">
            <a:avLst>
              <a:gd name="adj1" fmla="val -377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49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30ABAA7-3DC7-4BB0-A508-628A07D38987}"/>
              </a:ext>
            </a:extLst>
          </p:cNvPr>
          <p:cNvSpPr/>
          <p:nvPr/>
        </p:nvSpPr>
        <p:spPr>
          <a:xfrm>
            <a:off x="5442857" y="967185"/>
            <a:ext cx="3336875" cy="4141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F06C5C-8E63-4267-A9D1-80FAC3EC1A54}"/>
              </a:ext>
            </a:extLst>
          </p:cNvPr>
          <p:cNvSpPr/>
          <p:nvPr/>
        </p:nvSpPr>
        <p:spPr>
          <a:xfrm>
            <a:off x="5508171" y="1059543"/>
            <a:ext cx="159658" cy="4005943"/>
          </a:xfrm>
          <a:custGeom>
            <a:avLst/>
            <a:gdLst>
              <a:gd name="connsiteX0" fmla="*/ 0 w 159658"/>
              <a:gd name="connsiteY0" fmla="*/ 4005943 h 4005943"/>
              <a:gd name="connsiteX1" fmla="*/ 0 w 159658"/>
              <a:gd name="connsiteY1" fmla="*/ 3236686 h 4005943"/>
              <a:gd name="connsiteX2" fmla="*/ 159658 w 159658"/>
              <a:gd name="connsiteY2" fmla="*/ 0 h 4005943"/>
              <a:gd name="connsiteX3" fmla="*/ 159658 w 159658"/>
              <a:gd name="connsiteY3" fmla="*/ 3998686 h 4005943"/>
              <a:gd name="connsiteX4" fmla="*/ 0 w 159658"/>
              <a:gd name="connsiteY4" fmla="*/ 4005943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58" h="4005943">
                <a:moveTo>
                  <a:pt x="0" y="4005943"/>
                </a:moveTo>
                <a:lnTo>
                  <a:pt x="0" y="3236686"/>
                </a:lnTo>
                <a:lnTo>
                  <a:pt x="159658" y="0"/>
                </a:lnTo>
                <a:lnTo>
                  <a:pt x="159658" y="3998686"/>
                </a:lnTo>
                <a:lnTo>
                  <a:pt x="0" y="4005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1435015" y="4603668"/>
            <a:ext cx="4007842" cy="461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5E0A8A-070C-4BD4-8070-AEE80E0FEC3C}"/>
              </a:ext>
            </a:extLst>
          </p:cNvPr>
          <p:cNvSpPr/>
          <p:nvPr/>
        </p:nvSpPr>
        <p:spPr>
          <a:xfrm>
            <a:off x="500846" y="5311999"/>
            <a:ext cx="8643154" cy="79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Oracle </a:t>
            </a:r>
            <a:r>
              <a:rPr lang="ko-KR" altLang="en-US" sz="1600" dirty="0">
                <a:latin typeface="+mn-ea"/>
                <a:cs typeface="Cordia New"/>
              </a:rPr>
              <a:t>추천의 대부분의 경우 모델이 잘못 예측한 경우이다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모델이 맞춘 경우</a:t>
            </a:r>
            <a:r>
              <a:rPr lang="en-US" altLang="ko-KR" sz="1600" dirty="0">
                <a:latin typeface="+mn-ea"/>
                <a:cs typeface="Cordia New"/>
              </a:rPr>
              <a:t>(109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)</a:t>
            </a:r>
            <a:r>
              <a:rPr lang="ko-KR" altLang="en-US" sz="1600" dirty="0">
                <a:latin typeface="+mn-ea"/>
                <a:cs typeface="Cordia New"/>
              </a:rPr>
              <a:t> 대비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  <a:r>
              <a:rPr lang="ko-KR" altLang="en-US" sz="1600" dirty="0">
                <a:latin typeface="+mn-ea"/>
                <a:cs typeface="Cordia New"/>
              </a:rPr>
              <a:t>틀린 경우</a:t>
            </a:r>
            <a:r>
              <a:rPr lang="en-US" altLang="ko-KR" sz="1600" dirty="0">
                <a:latin typeface="+mn-ea"/>
                <a:cs typeface="Cordia New"/>
              </a:rPr>
              <a:t>(1756</a:t>
            </a:r>
            <a:r>
              <a:rPr lang="ko-KR" altLang="en-US" sz="1600" dirty="0">
                <a:latin typeface="+mn-ea"/>
                <a:cs typeface="Cordia New"/>
              </a:rPr>
              <a:t>개</a:t>
            </a:r>
            <a:r>
              <a:rPr lang="en-US" altLang="ko-KR" sz="1600" dirty="0">
                <a:latin typeface="+mn-ea"/>
                <a:cs typeface="Cordia New"/>
              </a:rPr>
              <a:t>)</a:t>
            </a:r>
            <a:r>
              <a:rPr lang="ko-KR" altLang="en-US" sz="1600" dirty="0">
                <a:latin typeface="+mn-ea"/>
                <a:cs typeface="Cordia New"/>
              </a:rPr>
              <a:t>가 </a:t>
            </a:r>
            <a:r>
              <a:rPr lang="en-US" altLang="ko-KR" sz="1600" dirty="0">
                <a:latin typeface="+mn-ea"/>
                <a:cs typeface="Cordia New"/>
              </a:rPr>
              <a:t>16</a:t>
            </a:r>
            <a:r>
              <a:rPr lang="ko-KR" altLang="en-US" sz="1600" dirty="0">
                <a:latin typeface="+mn-ea"/>
                <a:cs typeface="Cordia New"/>
              </a:rPr>
              <a:t>배 가량 많다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8C856F2-5901-45D8-8A97-FA67DFB212E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099050" y="1694627"/>
          <a:ext cx="4533900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159B0BA-3EB5-45CF-A5B5-D67ADBC7B966}"/>
              </a:ext>
            </a:extLst>
          </p:cNvPr>
          <p:cNvCxnSpPr>
            <a:cxnSpLocks/>
          </p:cNvCxnSpPr>
          <p:nvPr/>
        </p:nvCxnSpPr>
        <p:spPr>
          <a:xfrm flipV="1">
            <a:off x="3438936" y="2925288"/>
            <a:ext cx="3059103" cy="16920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693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UI </a:t>
            </a:r>
            <a:r>
              <a:rPr lang="ko-KR" altLang="en-US" sz="1600" b="1" dirty="0">
                <a:latin typeface="+mn-ea"/>
                <a:cs typeface="Cordia New"/>
              </a:rPr>
              <a:t>점검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pic>
        <p:nvPicPr>
          <p:cNvPr id="2" name="SEEGENEMEDICAL - Chrome 2023-02-02 09-45-49">
            <a:hlinkClick r:id="" action="ppaction://media"/>
            <a:extLst>
              <a:ext uri="{FF2B5EF4-FFF2-40B4-BE49-F238E27FC236}">
                <a16:creationId xmlns:a16="http://schemas.microsoft.com/office/drawing/2014/main" id="{B8E7818E-20BA-403B-9154-5AF95B46D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211" y="1099618"/>
            <a:ext cx="8714685" cy="52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0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1. </a:t>
            </a:r>
            <a:r>
              <a:rPr lang="ko-KR" altLang="en-US" sz="1400" b="1" dirty="0">
                <a:latin typeface="+mn-ea"/>
                <a:cs typeface="Cordia New"/>
              </a:rPr>
              <a:t>추천</a:t>
            </a:r>
            <a:r>
              <a:rPr lang="en-US" altLang="ko-KR" sz="1400" b="1" dirty="0">
                <a:latin typeface="+mn-ea"/>
                <a:cs typeface="Cordia New"/>
              </a:rPr>
              <a:t> </a:t>
            </a:r>
            <a:r>
              <a:rPr lang="ko-KR" altLang="en-US" sz="1400" b="1" dirty="0">
                <a:latin typeface="+mn-ea"/>
                <a:cs typeface="Cordia New"/>
              </a:rPr>
              <a:t>파트 </a:t>
            </a:r>
            <a:r>
              <a:rPr lang="en-US" altLang="ko-KR" sz="1400" b="1" dirty="0">
                <a:latin typeface="+mn-ea"/>
                <a:cs typeface="Cordia New"/>
              </a:rPr>
              <a:t>– UI /</a:t>
            </a:r>
            <a:r>
              <a:rPr lang="ko-KR" altLang="en-US" sz="1400" b="1" dirty="0">
                <a:latin typeface="+mn-ea"/>
                <a:cs typeface="Cordia New"/>
              </a:rPr>
              <a:t> 전문의 진단 테스트 점검 중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2819685"/>
            <a:ext cx="8829024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2. </a:t>
            </a:r>
            <a:r>
              <a:rPr lang="ko-KR" altLang="en-US" sz="1400" b="1" dirty="0">
                <a:latin typeface="+mn-ea"/>
                <a:cs typeface="Cordia New"/>
              </a:rPr>
              <a:t>추천 파트 </a:t>
            </a:r>
            <a:r>
              <a:rPr lang="en-US" altLang="ko-KR" sz="1400" b="1" dirty="0">
                <a:latin typeface="+mn-ea"/>
                <a:cs typeface="Cordia New"/>
              </a:rPr>
              <a:t>– UI </a:t>
            </a:r>
            <a:r>
              <a:rPr lang="ko-KR" altLang="en-US" sz="1400" b="1" dirty="0">
                <a:latin typeface="+mn-ea"/>
                <a:cs typeface="Cordia New"/>
              </a:rPr>
              <a:t>버그 식별 </a:t>
            </a:r>
            <a:r>
              <a:rPr lang="en-US" altLang="ko-KR" sz="1400" b="1" dirty="0">
                <a:latin typeface="+mn-ea"/>
                <a:cs typeface="Cordia New"/>
              </a:rPr>
              <a:t>[</a:t>
            </a:r>
            <a:r>
              <a:rPr lang="ko-KR" altLang="en-US" sz="1400" b="1" dirty="0">
                <a:latin typeface="+mn-ea"/>
                <a:cs typeface="Cordia New"/>
              </a:rPr>
              <a:t>수정 완료</a:t>
            </a:r>
            <a:r>
              <a:rPr lang="en-US" altLang="ko-KR" sz="1400" b="1" dirty="0">
                <a:latin typeface="+mn-ea"/>
                <a:cs typeface="Cordia New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Filtering </a:t>
            </a:r>
            <a:r>
              <a:rPr lang="ko-KR" altLang="en-US" sz="1400" dirty="0">
                <a:latin typeface="+mn-ea"/>
                <a:cs typeface="Cordia New"/>
              </a:rPr>
              <a:t>기능 활성화 시 일부 데이터만 접근 가능 </a:t>
            </a:r>
            <a:endParaRPr lang="en-US" altLang="ko-KR" sz="1400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Patch</a:t>
            </a:r>
            <a:r>
              <a:rPr lang="ko-KR" altLang="en-US" sz="1400" dirty="0">
                <a:latin typeface="+mn-ea"/>
                <a:cs typeface="Cordia New"/>
              </a:rPr>
              <a:t>만 </a:t>
            </a:r>
            <a:r>
              <a:rPr lang="en-US" altLang="ko-KR" sz="1400" dirty="0">
                <a:latin typeface="+mn-ea"/>
                <a:cs typeface="Cordia New"/>
              </a:rPr>
              <a:t>labeling </a:t>
            </a:r>
            <a:r>
              <a:rPr lang="ko-KR" altLang="en-US" sz="1400" dirty="0">
                <a:latin typeface="+mn-ea"/>
                <a:cs typeface="Cordia New"/>
              </a:rPr>
              <a:t>된 경우 데이터에서 누락 식별</a:t>
            </a:r>
            <a:endParaRPr lang="en-US" altLang="ko-KR" sz="14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3. Training</a:t>
            </a:r>
            <a:r>
              <a:rPr lang="ko-KR" altLang="en-US" sz="1400" b="1" dirty="0">
                <a:latin typeface="+mn-ea"/>
                <a:cs typeface="Cordia New"/>
              </a:rPr>
              <a:t> </a:t>
            </a:r>
            <a:r>
              <a:rPr lang="en-US" altLang="ko-KR" sz="1400" b="1" dirty="0">
                <a:latin typeface="+mn-ea"/>
                <a:cs typeface="Cordia New"/>
              </a:rPr>
              <a:t>part</a:t>
            </a:r>
            <a:r>
              <a:rPr lang="ko-KR" altLang="en-US" sz="1400" b="1" dirty="0">
                <a:latin typeface="+mn-ea"/>
                <a:cs typeface="Cordia New"/>
              </a:rPr>
              <a:t> 점검 준비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3</a:t>
            </a:r>
            <a:r>
              <a:rPr lang="ko-KR" altLang="en-US" sz="1400" b="1" dirty="0">
                <a:latin typeface="+mn-ea"/>
                <a:cs typeface="Cordia New"/>
              </a:rPr>
              <a:t>일 </a:t>
            </a:r>
            <a:r>
              <a:rPr lang="en-US" altLang="ko-KR" sz="1400" b="1" dirty="0">
                <a:latin typeface="+mn-ea"/>
                <a:cs typeface="Cordia New"/>
              </a:rPr>
              <a:t>GPU </a:t>
            </a:r>
            <a:r>
              <a:rPr lang="ko-KR" altLang="en-US" sz="1400" b="1" dirty="0">
                <a:latin typeface="+mn-ea"/>
                <a:cs typeface="Cordia New"/>
              </a:rPr>
              <a:t>증축 예정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8</a:t>
            </a:r>
            <a:r>
              <a:rPr lang="ko-KR" altLang="en-US" sz="1400" b="1" dirty="0">
                <a:latin typeface="+mn-ea"/>
                <a:cs typeface="Cordia New"/>
              </a:rPr>
              <a:t>일 이후 </a:t>
            </a:r>
            <a:r>
              <a:rPr lang="en-US" altLang="ko-KR" sz="1400" b="1" dirty="0">
                <a:latin typeface="+mn-ea"/>
                <a:cs typeface="Cordia New"/>
              </a:rPr>
              <a:t>Active learning Training </a:t>
            </a:r>
            <a:r>
              <a:rPr lang="ko-KR" altLang="en-US" sz="1400" b="1" dirty="0">
                <a:latin typeface="+mn-ea"/>
                <a:cs typeface="Cordia New"/>
              </a:rPr>
              <a:t>파트 학습 가능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53140" y="1150043"/>
          <a:ext cx="7336973" cy="133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333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WSI 38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개에 대해서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완료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Stomach : 34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 : 14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/ D : 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Colon : 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D 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전문의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결과 분석 중</a:t>
                      </a:r>
                      <a:endParaRPr lang="en-US" altLang="ko-KR" sz="1200" b="1" strike="noStrik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C240CA5-F2DE-4ACF-AB21-98AD189729A0}"/>
              </a:ext>
            </a:extLst>
          </p:cNvPr>
          <p:cNvSpPr/>
          <p:nvPr/>
        </p:nvSpPr>
        <p:spPr>
          <a:xfrm>
            <a:off x="5135525" y="1486037"/>
            <a:ext cx="63844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*Stomach WSI</a:t>
            </a:r>
            <a:r>
              <a:rPr lang="ko-KR" altLang="en-US" sz="1000" dirty="0">
                <a:latin typeface="+mn-ea"/>
              </a:rPr>
              <a:t>에 대해서 우선적으로 </a:t>
            </a:r>
            <a:r>
              <a:rPr lang="ko-KR" altLang="en-US" sz="1000" dirty="0" err="1">
                <a:latin typeface="+mn-ea"/>
              </a:rPr>
              <a:t>재진단</a:t>
            </a:r>
            <a:r>
              <a:rPr lang="ko-KR" altLang="en-US" sz="1000" dirty="0">
                <a:latin typeface="+mn-ea"/>
              </a:rPr>
              <a:t> 요청</a:t>
            </a:r>
          </a:p>
        </p:txBody>
      </p:sp>
    </p:spTree>
    <p:extLst>
      <p:ext uri="{BB962C8B-B14F-4D97-AF65-F5344CB8AC3E}">
        <p14:creationId xmlns:p14="http://schemas.microsoft.com/office/powerpoint/2010/main" val="258660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897794" cy="373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논의 사항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1. [GT] N </a:t>
            </a:r>
            <a:r>
              <a:rPr lang="ko-KR" altLang="en-US" sz="1600" dirty="0">
                <a:latin typeface="+mn-ea"/>
                <a:cs typeface="Cordia New"/>
              </a:rPr>
              <a:t>슬라이드의 패치 중 </a:t>
            </a:r>
            <a:r>
              <a:rPr lang="en-US" altLang="ko-KR" sz="1600" dirty="0">
                <a:latin typeface="+mn-ea"/>
                <a:cs typeface="Cordia New"/>
              </a:rPr>
              <a:t>'</a:t>
            </a:r>
            <a:r>
              <a:rPr lang="ko-KR" altLang="en-US" sz="1600" dirty="0">
                <a:latin typeface="+mn-ea"/>
                <a:cs typeface="Cordia New"/>
              </a:rPr>
              <a:t>학습 필요 데이터</a:t>
            </a:r>
            <a:r>
              <a:rPr lang="en-US" altLang="ko-KR" sz="1600" dirty="0">
                <a:latin typeface="+mn-ea"/>
                <a:cs typeface="Cordia New"/>
              </a:rPr>
              <a:t>'</a:t>
            </a:r>
            <a:r>
              <a:rPr lang="ko-KR" altLang="en-US" sz="1600" dirty="0">
                <a:latin typeface="+mn-ea"/>
                <a:cs typeface="Cordia New"/>
              </a:rPr>
              <a:t>에 대한 의견 확인</a:t>
            </a:r>
            <a:endParaRPr lang="en-US" altLang="ko-KR" sz="1600" dirty="0">
              <a:latin typeface="+mn-ea"/>
              <a:cs typeface="Cordia New"/>
            </a:endParaRPr>
          </a:p>
          <a:p>
            <a:pPr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현재 </a:t>
            </a:r>
            <a:r>
              <a:rPr lang="en-US" altLang="ko-KR" sz="1600" dirty="0">
                <a:latin typeface="+mn-ea"/>
                <a:cs typeface="Cordia New"/>
              </a:rPr>
              <a:t>: N </a:t>
            </a:r>
            <a:r>
              <a:rPr lang="ko-KR" altLang="en-US" sz="1600" dirty="0">
                <a:latin typeface="+mn-ea"/>
                <a:cs typeface="Cordia New"/>
              </a:rPr>
              <a:t>슬라이드에서 </a:t>
            </a:r>
            <a:r>
              <a:rPr lang="en-US" altLang="ko-KR" sz="1600" dirty="0">
                <a:latin typeface="+mn-ea"/>
                <a:cs typeface="Cordia New"/>
              </a:rPr>
              <a:t>AI</a:t>
            </a:r>
            <a:r>
              <a:rPr lang="ko-KR" altLang="en-US" sz="1600" dirty="0">
                <a:latin typeface="+mn-ea"/>
                <a:cs typeface="Cordia New"/>
              </a:rPr>
              <a:t>로 예측된 비정상 패치를 </a:t>
            </a:r>
            <a:r>
              <a:rPr lang="en-US" altLang="ko-KR" sz="1600" dirty="0">
                <a:latin typeface="+mn-ea"/>
                <a:cs typeface="Cordia New"/>
              </a:rPr>
              <a:t>N</a:t>
            </a:r>
            <a:r>
              <a:rPr lang="ko-KR" altLang="en-US" sz="1600" dirty="0">
                <a:latin typeface="+mn-ea"/>
                <a:cs typeface="Cordia New"/>
              </a:rPr>
              <a:t>으로 일괄 레이블 의견</a:t>
            </a:r>
            <a:endParaRPr lang="en-US" altLang="ko-KR" sz="1600" dirty="0">
              <a:latin typeface="+mn-ea"/>
              <a:cs typeface="Cordia New"/>
            </a:endParaRPr>
          </a:p>
          <a:p>
            <a:pPr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확인 사항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dirty="0">
                <a:latin typeface="+mn-ea"/>
                <a:cs typeface="Cordia New"/>
              </a:rPr>
              <a:t>전문의 관점에서 </a:t>
            </a:r>
            <a:r>
              <a:rPr lang="en-US" altLang="ko-KR" sz="1600" dirty="0">
                <a:latin typeface="+mn-ea"/>
                <a:cs typeface="Cordia New"/>
              </a:rPr>
              <a:t>N </a:t>
            </a:r>
            <a:r>
              <a:rPr lang="ko-KR" altLang="en-US" sz="1600" dirty="0">
                <a:latin typeface="+mn-ea"/>
                <a:cs typeface="Cordia New"/>
              </a:rPr>
              <a:t>슬라이드의 비정상 패치가 </a:t>
            </a:r>
            <a:r>
              <a:rPr lang="en-US" altLang="ko-KR" sz="1600" dirty="0">
                <a:latin typeface="+mn-ea"/>
                <a:cs typeface="Cordia New"/>
              </a:rPr>
              <a:t>'</a:t>
            </a:r>
            <a:r>
              <a:rPr lang="ko-KR" altLang="en-US" sz="1600" dirty="0">
                <a:latin typeface="+mn-ea"/>
                <a:cs typeface="Cordia New"/>
              </a:rPr>
              <a:t>학습 필요 데이터</a:t>
            </a:r>
            <a:r>
              <a:rPr lang="en-US" altLang="ko-KR" sz="1600" dirty="0">
                <a:latin typeface="+mn-ea"/>
                <a:cs typeface="Cordia New"/>
              </a:rPr>
              <a:t>'</a:t>
            </a:r>
            <a:r>
              <a:rPr lang="ko-KR" altLang="en-US" sz="1600" dirty="0">
                <a:latin typeface="+mn-ea"/>
                <a:cs typeface="Cordia New"/>
              </a:rPr>
              <a:t>로 인지 되는지 의견 재확인 필요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2. [</a:t>
            </a:r>
            <a:r>
              <a:rPr lang="ko-KR" altLang="en-US" sz="1600" dirty="0">
                <a:latin typeface="+mn-ea"/>
                <a:cs typeface="Cordia New"/>
              </a:rPr>
              <a:t>자동 </a:t>
            </a:r>
            <a:r>
              <a:rPr lang="ko-KR" altLang="en-US" sz="1600" dirty="0" err="1">
                <a:latin typeface="+mn-ea"/>
                <a:cs typeface="Cordia New"/>
              </a:rPr>
              <a:t>라벨링</a:t>
            </a:r>
            <a:r>
              <a:rPr lang="en-US" altLang="ko-KR" sz="1600" dirty="0">
                <a:latin typeface="+mn-ea"/>
                <a:cs typeface="Cordia New"/>
              </a:rPr>
              <a:t>] False N WSI</a:t>
            </a:r>
            <a:r>
              <a:rPr lang="ko-KR" altLang="en-US" sz="1600" dirty="0">
                <a:latin typeface="+mn-ea"/>
                <a:cs typeface="Cordia New"/>
              </a:rPr>
              <a:t>의 경우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  <a:r>
              <a:rPr lang="ko-KR" altLang="en-US" sz="1600" dirty="0">
                <a:latin typeface="+mn-ea"/>
                <a:cs typeface="Cordia New"/>
              </a:rPr>
              <a:t>모든 </a:t>
            </a:r>
            <a:r>
              <a:rPr lang="en-US" altLang="ko-KR" sz="1600" dirty="0">
                <a:latin typeface="+mn-ea"/>
                <a:cs typeface="Cordia New"/>
              </a:rPr>
              <a:t>Patch</a:t>
            </a:r>
            <a:r>
              <a:rPr lang="ko-KR" altLang="en-US" sz="1600" dirty="0">
                <a:latin typeface="+mn-ea"/>
                <a:cs typeface="Cordia New"/>
              </a:rPr>
              <a:t>의 라벨링을 </a:t>
            </a:r>
            <a:r>
              <a:rPr lang="en-US" altLang="ko-KR" sz="1600" dirty="0">
                <a:latin typeface="+mn-ea"/>
                <a:cs typeface="Cordia New"/>
              </a:rPr>
              <a:t>N</a:t>
            </a:r>
            <a:r>
              <a:rPr lang="ko-KR" altLang="en-US" sz="1600" dirty="0">
                <a:latin typeface="+mn-ea"/>
                <a:cs typeface="Cordia New"/>
              </a:rPr>
              <a:t>으로 일괄 부여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현재 </a:t>
            </a:r>
            <a:r>
              <a:rPr lang="en-US" altLang="ko-KR" sz="1600" dirty="0">
                <a:latin typeface="+mn-ea"/>
                <a:cs typeface="Cordia New"/>
              </a:rPr>
              <a:t>: False N WSI</a:t>
            </a:r>
            <a:r>
              <a:rPr lang="ko-KR" altLang="en-US" sz="1600" dirty="0">
                <a:latin typeface="+mn-ea"/>
                <a:cs typeface="Cordia New"/>
              </a:rPr>
              <a:t>의 경우</a:t>
            </a:r>
            <a:r>
              <a:rPr lang="en-US" altLang="ko-KR" sz="1600" dirty="0">
                <a:latin typeface="+mn-ea"/>
                <a:cs typeface="Cordia New"/>
              </a:rPr>
              <a:t>,</a:t>
            </a:r>
            <a:r>
              <a:rPr lang="ko-KR" altLang="en-US" sz="1600" dirty="0">
                <a:latin typeface="+mn-ea"/>
                <a:cs typeface="Cordia New"/>
              </a:rPr>
              <a:t> 모델이 추천하는 </a:t>
            </a:r>
            <a:r>
              <a:rPr lang="en-US" altLang="ko-KR" sz="1600" dirty="0">
                <a:latin typeface="+mn-ea"/>
                <a:cs typeface="Cordia New"/>
              </a:rPr>
              <a:t>Patch</a:t>
            </a:r>
            <a:r>
              <a:rPr lang="ko-KR" altLang="en-US" sz="1600" dirty="0">
                <a:latin typeface="+mn-ea"/>
                <a:cs typeface="Cordia New"/>
              </a:rPr>
              <a:t>에 대해 일괄적으로 자동 </a:t>
            </a:r>
            <a:r>
              <a:rPr lang="ko-KR" altLang="en-US" sz="1600" dirty="0" err="1">
                <a:latin typeface="+mn-ea"/>
                <a:cs typeface="Cordia New"/>
              </a:rPr>
              <a:t>라벨링</a:t>
            </a:r>
            <a:r>
              <a:rPr lang="en-US" altLang="ko-KR" sz="1600" dirty="0">
                <a:latin typeface="+mn-ea"/>
                <a:cs typeface="Cordia New"/>
              </a:rPr>
              <a:t>(N)</a:t>
            </a:r>
            <a:r>
              <a:rPr lang="ko-KR" altLang="en-US" sz="1600" dirty="0">
                <a:latin typeface="+mn-ea"/>
                <a:cs typeface="Cordia New"/>
              </a:rPr>
              <a:t> 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[</a:t>
            </a:r>
            <a:r>
              <a:rPr lang="ko-KR" altLang="en-US" sz="1600" dirty="0">
                <a:latin typeface="+mn-ea"/>
                <a:cs typeface="Cordia New"/>
              </a:rPr>
              <a:t>논의</a:t>
            </a:r>
            <a:r>
              <a:rPr lang="en-US" altLang="ko-KR" sz="1600" dirty="0">
                <a:latin typeface="+mn-ea"/>
                <a:cs typeface="Cordia New"/>
              </a:rPr>
              <a:t>] </a:t>
            </a:r>
            <a:r>
              <a:rPr lang="en-US" altLang="ko-KR" sz="1400" dirty="0">
                <a:latin typeface="+mn-ea"/>
                <a:cs typeface="Cordia New"/>
              </a:rPr>
              <a:t>N WSI</a:t>
            </a:r>
            <a:r>
              <a:rPr lang="ko-KR" altLang="en-US" sz="1400" dirty="0">
                <a:latin typeface="+mn-ea"/>
                <a:cs typeface="Cordia New"/>
              </a:rPr>
              <a:t>에서 </a:t>
            </a:r>
            <a:r>
              <a:rPr lang="en-US" altLang="ko-KR" sz="1400" dirty="0">
                <a:latin typeface="+mn-ea"/>
                <a:cs typeface="Cordia New"/>
              </a:rPr>
              <a:t>GT</a:t>
            </a:r>
            <a:r>
              <a:rPr lang="ko-KR" altLang="en-US" sz="1400" dirty="0">
                <a:latin typeface="+mn-ea"/>
                <a:cs typeface="Cordia New"/>
              </a:rPr>
              <a:t>가 </a:t>
            </a:r>
            <a:r>
              <a:rPr lang="en-US" altLang="ko-KR" sz="1400" dirty="0">
                <a:latin typeface="+mn-ea"/>
                <a:cs typeface="Cordia New"/>
              </a:rPr>
              <a:t>M/D </a:t>
            </a:r>
            <a:r>
              <a:rPr lang="ko-KR" altLang="en-US" sz="1400" dirty="0">
                <a:latin typeface="+mn-ea"/>
                <a:cs typeface="Cordia New"/>
              </a:rPr>
              <a:t>인 </a:t>
            </a:r>
            <a:r>
              <a:rPr lang="en-US" altLang="ko-KR" sz="1400" dirty="0">
                <a:latin typeface="+mn-ea"/>
                <a:cs typeface="Cordia New"/>
              </a:rPr>
              <a:t>patch </a:t>
            </a:r>
            <a:r>
              <a:rPr lang="ko-KR" altLang="en-US" sz="1400" dirty="0">
                <a:latin typeface="+mn-ea"/>
                <a:cs typeface="Cordia New"/>
              </a:rPr>
              <a:t>유무</a:t>
            </a:r>
            <a:r>
              <a:rPr lang="en-US" altLang="ko-KR" sz="1400" dirty="0">
                <a:latin typeface="+mn-ea"/>
                <a:cs typeface="Cordia New"/>
              </a:rPr>
              <a:t>. </a:t>
            </a:r>
            <a:r>
              <a:rPr lang="ko-KR" altLang="en-US" sz="1400" dirty="0">
                <a:latin typeface="+mn-ea"/>
                <a:cs typeface="Cordia New"/>
              </a:rPr>
              <a:t>혹은 일괄적으로 </a:t>
            </a:r>
            <a:r>
              <a:rPr lang="en-US" altLang="ko-KR" sz="1400" dirty="0">
                <a:latin typeface="+mn-ea"/>
                <a:cs typeface="Cordia New"/>
              </a:rPr>
              <a:t>GT</a:t>
            </a:r>
            <a:r>
              <a:rPr lang="ko-KR" altLang="en-US" sz="1400" dirty="0">
                <a:latin typeface="+mn-ea"/>
                <a:cs typeface="Cordia New"/>
              </a:rPr>
              <a:t> </a:t>
            </a:r>
            <a:r>
              <a:rPr lang="en-US" altLang="ko-KR" sz="1400" dirty="0">
                <a:latin typeface="+mn-ea"/>
                <a:cs typeface="Cordia New"/>
              </a:rPr>
              <a:t>N </a:t>
            </a:r>
            <a:r>
              <a:rPr lang="ko-KR" altLang="en-US" sz="1400" dirty="0">
                <a:latin typeface="+mn-ea"/>
                <a:cs typeface="Cordia New"/>
              </a:rPr>
              <a:t>으로 고려 가능 유무</a:t>
            </a:r>
            <a:r>
              <a:rPr lang="en-US" altLang="ko-KR" sz="1400" dirty="0">
                <a:latin typeface="+mn-ea"/>
                <a:cs typeface="Cordia New"/>
              </a:rPr>
              <a:t> 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4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4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" name="Google Shape;420;p80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80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현미경 시스템</a:t>
            </a:r>
            <a:endParaRPr/>
          </a:p>
        </p:txBody>
      </p:sp>
      <p:sp>
        <p:nvSpPr>
          <p:cNvPr id="422" name="Google Shape;422;p80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통합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0770" y="1740087"/>
            <a:ext cx="1310754" cy="9815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81"/>
          <p:cNvCxnSpPr/>
          <p:nvPr/>
        </p:nvCxnSpPr>
        <p:spPr>
          <a:xfrm>
            <a:off x="278802" y="3108080"/>
            <a:ext cx="8434892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0" name="Google Shape;430;p81"/>
          <p:cNvCxnSpPr/>
          <p:nvPr/>
        </p:nvCxnSpPr>
        <p:spPr>
          <a:xfrm rot="10800000">
            <a:off x="1330722" y="873459"/>
            <a:ext cx="0" cy="4455272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1" name="Google Shape;431;p81"/>
          <p:cNvCxnSpPr/>
          <p:nvPr/>
        </p:nvCxnSpPr>
        <p:spPr>
          <a:xfrm rot="10800000">
            <a:off x="7121909" y="873459"/>
            <a:ext cx="0" cy="4455272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81"/>
          <p:cNvSpPr/>
          <p:nvPr/>
        </p:nvSpPr>
        <p:spPr>
          <a:xfrm>
            <a:off x="3389026" y="1214304"/>
            <a:ext cx="1708692" cy="1712801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81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81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목표(Goal)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81" descr="doctor vector icon Stock Vector | Adobe Sto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63" y="1511862"/>
            <a:ext cx="1175554" cy="11755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81"/>
          <p:cNvCxnSpPr/>
          <p:nvPr/>
        </p:nvCxnSpPr>
        <p:spPr>
          <a:xfrm>
            <a:off x="274320" y="3097441"/>
            <a:ext cx="8434892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7" name="Google Shape;437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425" y="1749146"/>
            <a:ext cx="1212845" cy="110472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81"/>
          <p:cNvSpPr txBox="1"/>
          <p:nvPr/>
        </p:nvSpPr>
        <p:spPr>
          <a:xfrm>
            <a:off x="5630512" y="1341752"/>
            <a:ext cx="1034906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확인 및 검토</a:t>
            </a:r>
            <a:endParaRPr/>
          </a:p>
        </p:txBody>
      </p:sp>
      <p:sp>
        <p:nvSpPr>
          <p:cNvPr id="439" name="Google Shape;439;p81"/>
          <p:cNvSpPr txBox="1"/>
          <p:nvPr/>
        </p:nvSpPr>
        <p:spPr>
          <a:xfrm>
            <a:off x="3763699" y="1348009"/>
            <a:ext cx="983506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전문가 판단</a:t>
            </a:r>
            <a:endParaRPr/>
          </a:p>
        </p:txBody>
      </p:sp>
      <p:cxnSp>
        <p:nvCxnSpPr>
          <p:cNvPr id="440" name="Google Shape;440;p81"/>
          <p:cNvCxnSpPr/>
          <p:nvPr/>
        </p:nvCxnSpPr>
        <p:spPr>
          <a:xfrm rot="10800000">
            <a:off x="1326240" y="862820"/>
            <a:ext cx="0" cy="4455272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1" name="Google Shape;441;p81"/>
          <p:cNvCxnSpPr/>
          <p:nvPr/>
        </p:nvCxnSpPr>
        <p:spPr>
          <a:xfrm rot="10800000">
            <a:off x="7117427" y="862820"/>
            <a:ext cx="0" cy="4455272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81"/>
          <p:cNvSpPr/>
          <p:nvPr/>
        </p:nvSpPr>
        <p:spPr>
          <a:xfrm>
            <a:off x="1494479" y="3455886"/>
            <a:ext cx="5489023" cy="186220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81"/>
          <p:cNvSpPr/>
          <p:nvPr/>
        </p:nvSpPr>
        <p:spPr>
          <a:xfrm>
            <a:off x="1678077" y="3716763"/>
            <a:ext cx="1026769" cy="13563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(image level)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81"/>
          <p:cNvCxnSpPr/>
          <p:nvPr/>
        </p:nvCxnSpPr>
        <p:spPr>
          <a:xfrm>
            <a:off x="5250379" y="936811"/>
            <a:ext cx="162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5" name="Google Shape;445;p81"/>
          <p:cNvCxnSpPr/>
          <p:nvPr/>
        </p:nvCxnSpPr>
        <p:spPr>
          <a:xfrm rot="10800000">
            <a:off x="1568876" y="936811"/>
            <a:ext cx="162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6" name="Google Shape;446;p81"/>
          <p:cNvSpPr txBox="1"/>
          <p:nvPr/>
        </p:nvSpPr>
        <p:spPr>
          <a:xfrm>
            <a:off x="3328945" y="752145"/>
            <a:ext cx="18601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Delayed real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0019" y="1766670"/>
            <a:ext cx="651543" cy="47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6442" y="2288789"/>
            <a:ext cx="659529" cy="48245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1"/>
          <p:cNvSpPr txBox="1"/>
          <p:nvPr/>
        </p:nvSpPr>
        <p:spPr>
          <a:xfrm>
            <a:off x="4443503" y="1845676"/>
            <a:ext cx="3583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4449886" y="2289290"/>
            <a:ext cx="3583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1"/>
          <p:cNvSpPr/>
          <p:nvPr/>
        </p:nvSpPr>
        <p:spPr>
          <a:xfrm>
            <a:off x="2875642" y="3716763"/>
            <a:ext cx="1026769" cy="13563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대표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선정</a:t>
            </a:r>
            <a:endParaRPr/>
          </a:p>
        </p:txBody>
      </p:sp>
      <p:sp>
        <p:nvSpPr>
          <p:cNvPr id="452" name="Google Shape;452;p81"/>
          <p:cNvSpPr/>
          <p:nvPr/>
        </p:nvSpPr>
        <p:spPr>
          <a:xfrm>
            <a:off x="5759038" y="3715943"/>
            <a:ext cx="1026769" cy="13563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(patient level)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1"/>
          <p:cNvSpPr/>
          <p:nvPr/>
        </p:nvSpPr>
        <p:spPr>
          <a:xfrm>
            <a:off x="4073207" y="3715944"/>
            <a:ext cx="1515035" cy="13563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1"/>
          <p:cNvSpPr/>
          <p:nvPr/>
        </p:nvSpPr>
        <p:spPr>
          <a:xfrm>
            <a:off x="3637298" y="5423069"/>
            <a:ext cx="1236305" cy="13563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Weakly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9833" y="1709395"/>
            <a:ext cx="659529" cy="48245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1"/>
          <p:cNvSpPr txBox="1"/>
          <p:nvPr/>
        </p:nvSpPr>
        <p:spPr>
          <a:xfrm>
            <a:off x="6429529" y="1845676"/>
            <a:ext cx="3583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8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09833" y="2227086"/>
            <a:ext cx="659529" cy="48245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1"/>
          <p:cNvSpPr txBox="1"/>
          <p:nvPr/>
        </p:nvSpPr>
        <p:spPr>
          <a:xfrm>
            <a:off x="6411775" y="2281093"/>
            <a:ext cx="3583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p81"/>
          <p:cNvCxnSpPr>
            <a:stCxn id="450" idx="3"/>
            <a:endCxn id="455" idx="1"/>
          </p:cNvCxnSpPr>
          <p:nvPr/>
        </p:nvCxnSpPr>
        <p:spPr>
          <a:xfrm rot="10800000" flipH="1">
            <a:off x="4808224" y="1950756"/>
            <a:ext cx="901500" cy="52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0" name="Google Shape;460;p81"/>
          <p:cNvCxnSpPr/>
          <p:nvPr/>
        </p:nvCxnSpPr>
        <p:spPr>
          <a:xfrm>
            <a:off x="2262653" y="2779297"/>
            <a:ext cx="0" cy="67658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81"/>
          <p:cNvCxnSpPr/>
          <p:nvPr/>
        </p:nvCxnSpPr>
        <p:spPr>
          <a:xfrm rot="10800000">
            <a:off x="4255450" y="5159533"/>
            <a:ext cx="0" cy="26353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81"/>
          <p:cNvSpPr/>
          <p:nvPr/>
        </p:nvSpPr>
        <p:spPr>
          <a:xfrm>
            <a:off x="130948" y="1166636"/>
            <a:ext cx="1061374" cy="260058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1"/>
          <p:cNvSpPr/>
          <p:nvPr/>
        </p:nvSpPr>
        <p:spPr>
          <a:xfrm>
            <a:off x="3392440" y="3330828"/>
            <a:ext cx="1705369" cy="260058"/>
          </a:xfrm>
          <a:prstGeom prst="rect">
            <a:avLst/>
          </a:prstGeom>
          <a:solidFill>
            <a:srgbClr val="4171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Microscope System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81"/>
          <p:cNvSpPr txBox="1"/>
          <p:nvPr/>
        </p:nvSpPr>
        <p:spPr>
          <a:xfrm>
            <a:off x="1896666" y="1344447"/>
            <a:ext cx="983506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진단</a:t>
            </a:r>
            <a:endParaRPr/>
          </a:p>
        </p:txBody>
      </p:sp>
      <p:sp>
        <p:nvSpPr>
          <p:cNvPr id="465" name="Google Shape;465;p81"/>
          <p:cNvSpPr txBox="1"/>
          <p:nvPr/>
        </p:nvSpPr>
        <p:spPr>
          <a:xfrm>
            <a:off x="7558818" y="1210737"/>
            <a:ext cx="1034906" cy="4616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진단 결과 Release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1"/>
          <p:cNvSpPr/>
          <p:nvPr/>
        </p:nvSpPr>
        <p:spPr>
          <a:xfrm>
            <a:off x="5264886" y="1210737"/>
            <a:ext cx="1708692" cy="171280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p81"/>
          <p:cNvCxnSpPr>
            <a:endCxn id="457" idx="2"/>
          </p:cNvCxnSpPr>
          <p:nvPr/>
        </p:nvCxnSpPr>
        <p:spPr>
          <a:xfrm rot="10800000">
            <a:off x="6039598" y="2709542"/>
            <a:ext cx="0" cy="755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2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통합 - 일정</a:t>
            </a:r>
            <a:endParaRPr/>
          </a:p>
        </p:txBody>
      </p:sp>
      <p:cxnSp>
        <p:nvCxnSpPr>
          <p:cNvPr id="475" name="Google Shape;475;p82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476" name="Google Shape;476;p82"/>
          <p:cNvGraphicFramePr/>
          <p:nvPr>
            <p:extLst>
              <p:ext uri="{D42A27DB-BD31-4B8C-83A1-F6EECF244321}">
                <p14:modId xmlns:p14="http://schemas.microsoft.com/office/powerpoint/2010/main" val="451860386"/>
              </p:ext>
            </p:extLst>
          </p:nvPr>
        </p:nvGraphicFramePr>
        <p:xfrm>
          <a:off x="1421442" y="1173681"/>
          <a:ext cx="6387300" cy="3498825"/>
        </p:xfrm>
        <a:graphic>
          <a:graphicData uri="http://schemas.openxmlformats.org/drawingml/2006/table">
            <a:tbl>
              <a:tblPr bandRow="1">
                <a:noFill/>
                <a:tableStyleId>{14F1F301-81CE-4E97-B990-7C26D3B88D77}</a:tableStyleId>
              </a:tblPr>
              <a:tblGrid>
                <a:gridCol w="66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8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lt1"/>
                          </a:solidFill>
                        </a:rPr>
                        <a:t>목표</a:t>
                      </a: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</a:rPr>
                        <a:t>(weekly)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</a:rPr>
                        <a:t>1월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</a:rPr>
                        <a:t>2월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07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/>
                        <a:t>1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/>
                        <a:t>2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/>
                        <a:t>3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/>
                        <a:t>4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2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3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4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1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/>
                        <a:t>전체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데이터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정리</a:t>
                      </a:r>
                      <a:r>
                        <a:rPr lang="en-US" sz="1200" b="1" u="none" strike="noStrike" cap="none" dirty="0"/>
                        <a:t> 및 </a:t>
                      </a:r>
                      <a:r>
                        <a:rPr lang="en-US" sz="1200" b="1" u="none" strike="noStrike" cap="none" dirty="0" err="1"/>
                        <a:t>프로토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타입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개발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2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/>
                        <a:t># 14 </a:t>
                      </a:r>
                      <a:r>
                        <a:rPr lang="en-US" sz="1200" b="1" u="none" strike="noStrike" cap="none" dirty="0" err="1"/>
                        <a:t>서버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개발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환경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세팅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3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/>
                        <a:t>Patent level classifier </a:t>
                      </a:r>
                      <a:r>
                        <a:rPr lang="en-US" sz="1200" b="1" u="none" strike="noStrike" cap="none" dirty="0" err="1"/>
                        <a:t>개발</a:t>
                      </a:r>
                      <a:r>
                        <a:rPr lang="en-US" sz="1200" b="1" u="none" strike="noStrike" cap="none" dirty="0"/>
                        <a:t> 및 </a:t>
                      </a:r>
                      <a:r>
                        <a:rPr lang="en-US" sz="1200" b="1" u="none" strike="noStrike" cap="none" dirty="0" err="1"/>
                        <a:t>학습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4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/>
                        <a:t>모델</a:t>
                      </a:r>
                      <a:r>
                        <a:rPr lang="en-US" sz="1200" b="1" u="none" strike="noStrike" cap="none" dirty="0"/>
                        <a:t> 간 </a:t>
                      </a:r>
                      <a:r>
                        <a:rPr lang="en-US" sz="1200" b="1" u="none" strike="noStrike" cap="none" dirty="0" err="1"/>
                        <a:t>통합</a:t>
                      </a:r>
                      <a:r>
                        <a:rPr lang="en-US" sz="1200" b="1" u="none" strike="noStrike" cap="none" dirty="0"/>
                        <a:t> 및 </a:t>
                      </a:r>
                      <a:r>
                        <a:rPr lang="en-US" sz="1200" b="1" u="none" strike="noStrike" cap="none" dirty="0" err="1"/>
                        <a:t>고도화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5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/>
                        <a:t>버그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수정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6</a:t>
                      </a:r>
                      <a:endParaRPr sz="1200" b="1" u="none" strike="noStrike" cap="none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/>
                        <a:t>현업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데이터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적용</a:t>
                      </a:r>
                      <a:r>
                        <a:rPr lang="en-US" sz="1200" b="1" u="none" strike="noStrike" cap="none" dirty="0"/>
                        <a:t> 및 </a:t>
                      </a:r>
                      <a:r>
                        <a:rPr lang="en-US" sz="1200" b="1" u="none" strike="noStrike" cap="none" dirty="0" err="1"/>
                        <a:t>테스트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/>
                        <a:t>7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/>
                        <a:t>성능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평가</a:t>
                      </a:r>
                      <a:r>
                        <a:rPr lang="en-US" sz="1200" b="1" u="none" strike="noStrike" cap="none" dirty="0"/>
                        <a:t> 및 </a:t>
                      </a:r>
                      <a:r>
                        <a:rPr lang="en-US" sz="1200" b="1" u="none" strike="noStrike" cap="none" dirty="0" err="1"/>
                        <a:t>버그</a:t>
                      </a:r>
                      <a:r>
                        <a:rPr lang="en-US" sz="1200" b="1" u="none" strike="noStrike" cap="none" dirty="0"/>
                        <a:t> </a:t>
                      </a:r>
                      <a:r>
                        <a:rPr lang="en-US" sz="1200" b="1" u="none" strike="noStrike" cap="none" dirty="0" err="1"/>
                        <a:t>수정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u="none" strike="noStrike" cap="none" dirty="0"/>
                        <a:t>8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연차 보고서 초안 작성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717525757"/>
                  </a:ext>
                </a:extLst>
              </a:tr>
              <a:tr h="3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u="none" strike="noStrike" cap="none" dirty="0"/>
                        <a:t>9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연차 보고서 보완 및 완성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952335876"/>
                  </a:ext>
                </a:extLst>
              </a:tr>
            </a:tbl>
          </a:graphicData>
        </a:graphic>
      </p:graphicFrame>
      <p:sp>
        <p:nvSpPr>
          <p:cNvPr id="477" name="Google Shape;477;p82"/>
          <p:cNvSpPr/>
          <p:nvPr/>
        </p:nvSpPr>
        <p:spPr>
          <a:xfrm>
            <a:off x="6799637" y="3818288"/>
            <a:ext cx="996698" cy="1108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2"/>
          <p:cNvSpPr/>
          <p:nvPr/>
        </p:nvSpPr>
        <p:spPr>
          <a:xfrm>
            <a:off x="5769770" y="2552639"/>
            <a:ext cx="1009619" cy="1154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2"/>
          <p:cNvSpPr/>
          <p:nvPr/>
        </p:nvSpPr>
        <p:spPr>
          <a:xfrm>
            <a:off x="5077200" y="1912040"/>
            <a:ext cx="1368000" cy="1154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2"/>
          <p:cNvSpPr/>
          <p:nvPr/>
        </p:nvSpPr>
        <p:spPr>
          <a:xfrm>
            <a:off x="6445200" y="2866106"/>
            <a:ext cx="1009619" cy="1154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1;p82">
            <a:extLst>
              <a:ext uri="{FF2B5EF4-FFF2-40B4-BE49-F238E27FC236}">
                <a16:creationId xmlns:a16="http://schemas.microsoft.com/office/drawing/2014/main" id="{864081D1-8FDC-4541-A7E1-16A2E0B5C0F8}"/>
              </a:ext>
            </a:extLst>
          </p:cNvPr>
          <p:cNvSpPr/>
          <p:nvPr/>
        </p:nvSpPr>
        <p:spPr>
          <a:xfrm>
            <a:off x="5411389" y="2234576"/>
            <a:ext cx="1368000" cy="1154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82;p82">
            <a:extLst>
              <a:ext uri="{FF2B5EF4-FFF2-40B4-BE49-F238E27FC236}">
                <a16:creationId xmlns:a16="http://schemas.microsoft.com/office/drawing/2014/main" id="{CD030667-FAEA-4161-AFD9-53047AC33722}"/>
              </a:ext>
            </a:extLst>
          </p:cNvPr>
          <p:cNvSpPr/>
          <p:nvPr/>
        </p:nvSpPr>
        <p:spPr>
          <a:xfrm>
            <a:off x="6786716" y="3494742"/>
            <a:ext cx="1009619" cy="1154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2;p82">
            <a:extLst>
              <a:ext uri="{FF2B5EF4-FFF2-40B4-BE49-F238E27FC236}">
                <a16:creationId xmlns:a16="http://schemas.microsoft.com/office/drawing/2014/main" id="{B87B76EE-AEFC-40D4-ACD6-542DD902A651}"/>
              </a:ext>
            </a:extLst>
          </p:cNvPr>
          <p:cNvSpPr/>
          <p:nvPr/>
        </p:nvSpPr>
        <p:spPr>
          <a:xfrm>
            <a:off x="6445199" y="3186018"/>
            <a:ext cx="1009619" cy="1154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95;p83">
            <a:extLst>
              <a:ext uri="{FF2B5EF4-FFF2-40B4-BE49-F238E27FC236}">
                <a16:creationId xmlns:a16="http://schemas.microsoft.com/office/drawing/2014/main" id="{33C6C538-8B14-4232-AE22-9D0AF9736A5B}"/>
              </a:ext>
            </a:extLst>
          </p:cNvPr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 회의용</a:t>
            </a:r>
            <a:endParaRPr/>
          </a:p>
        </p:txBody>
      </p:sp>
      <p:sp>
        <p:nvSpPr>
          <p:cNvPr id="16" name="Google Shape;477;p82">
            <a:extLst>
              <a:ext uri="{FF2B5EF4-FFF2-40B4-BE49-F238E27FC236}">
                <a16:creationId xmlns:a16="http://schemas.microsoft.com/office/drawing/2014/main" id="{39AB9C09-09A8-4864-A9C0-378F22749AAD}"/>
              </a:ext>
            </a:extLst>
          </p:cNvPr>
          <p:cNvSpPr/>
          <p:nvPr/>
        </p:nvSpPr>
        <p:spPr>
          <a:xfrm>
            <a:off x="6451659" y="4149309"/>
            <a:ext cx="996698" cy="1108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77;p82">
            <a:extLst>
              <a:ext uri="{FF2B5EF4-FFF2-40B4-BE49-F238E27FC236}">
                <a16:creationId xmlns:a16="http://schemas.microsoft.com/office/drawing/2014/main" id="{F35BD06B-BF37-43BA-9477-8AA06519CB1D}"/>
              </a:ext>
            </a:extLst>
          </p:cNvPr>
          <p:cNvSpPr/>
          <p:nvPr/>
        </p:nvSpPr>
        <p:spPr>
          <a:xfrm>
            <a:off x="6794880" y="4460101"/>
            <a:ext cx="996698" cy="1108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5"/>
          <p:cNvSpPr txBox="1"/>
          <p:nvPr/>
        </p:nvSpPr>
        <p:spPr>
          <a:xfrm>
            <a:off x="7358369" y="968422"/>
            <a:ext cx="121265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Image level</a:t>
            </a:r>
            <a:endParaRPr sz="105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85"/>
          <p:cNvSpPr/>
          <p:nvPr/>
        </p:nvSpPr>
        <p:spPr>
          <a:xfrm>
            <a:off x="468970" y="1524084"/>
            <a:ext cx="1191075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: 54000 images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(30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: 26000 images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(29 patients)</a:t>
            </a:r>
            <a:endParaRPr/>
          </a:p>
        </p:txBody>
      </p:sp>
      <p:sp>
        <p:nvSpPr>
          <p:cNvPr id="516" name="Google Shape;516;p85"/>
          <p:cNvSpPr/>
          <p:nvPr/>
        </p:nvSpPr>
        <p:spPr>
          <a:xfrm>
            <a:off x="4616151" y="1524085"/>
            <a:ext cx="921266" cy="536994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 filtering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pseudo label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Noise? or Not?</a:t>
            </a:r>
            <a:endParaRPr/>
          </a:p>
        </p:txBody>
      </p:sp>
      <p:sp>
        <p:nvSpPr>
          <p:cNvPr id="517" name="Google Shape;517;p85"/>
          <p:cNvSpPr/>
          <p:nvPr/>
        </p:nvSpPr>
        <p:spPr>
          <a:xfrm>
            <a:off x="2411091" y="1524084"/>
            <a:ext cx="1535938" cy="536995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Non Noise(M, N): 7300 images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(14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 : 6300 images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(14 patients)</a:t>
            </a:r>
            <a:endParaRPr/>
          </a:p>
        </p:txBody>
      </p:sp>
      <p:cxnSp>
        <p:nvCxnSpPr>
          <p:cNvPr id="518" name="Google Shape;518;p85"/>
          <p:cNvCxnSpPr>
            <a:stCxn id="515" idx="3"/>
            <a:endCxn id="517" idx="1"/>
          </p:cNvCxnSpPr>
          <p:nvPr/>
        </p:nvCxnSpPr>
        <p:spPr>
          <a:xfrm>
            <a:off x="1660045" y="1792581"/>
            <a:ext cx="75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9" name="Google Shape;519;p85"/>
          <p:cNvSpPr txBox="1"/>
          <p:nvPr/>
        </p:nvSpPr>
        <p:spPr>
          <a:xfrm>
            <a:off x="1584339" y="1582815"/>
            <a:ext cx="913420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Hand- craft split</a:t>
            </a:r>
            <a:endParaRPr/>
          </a:p>
        </p:txBody>
      </p:sp>
      <p:cxnSp>
        <p:nvCxnSpPr>
          <p:cNvPr id="520" name="Google Shape;520;p85"/>
          <p:cNvCxnSpPr>
            <a:stCxn id="517" idx="3"/>
            <a:endCxn id="516" idx="1"/>
          </p:cNvCxnSpPr>
          <p:nvPr/>
        </p:nvCxnSpPr>
        <p:spPr>
          <a:xfrm>
            <a:off x="3947029" y="1792581"/>
            <a:ext cx="66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1" name="Google Shape;521;p85"/>
          <p:cNvSpPr txBox="1"/>
          <p:nvPr/>
        </p:nvSpPr>
        <p:spPr>
          <a:xfrm>
            <a:off x="3963586" y="1611958"/>
            <a:ext cx="628895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Training </a:t>
            </a:r>
            <a:endParaRPr/>
          </a:p>
        </p:txBody>
      </p:sp>
      <p:cxnSp>
        <p:nvCxnSpPr>
          <p:cNvPr id="522" name="Google Shape;522;p85"/>
          <p:cNvCxnSpPr/>
          <p:nvPr/>
        </p:nvCxnSpPr>
        <p:spPr>
          <a:xfrm>
            <a:off x="1064507" y="2222131"/>
            <a:ext cx="4010559" cy="1331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3" name="Google Shape;523;p85"/>
          <p:cNvCxnSpPr>
            <a:endCxn id="516" idx="2"/>
          </p:cNvCxnSpPr>
          <p:nvPr/>
        </p:nvCxnSpPr>
        <p:spPr>
          <a:xfrm rot="10800000" flipH="1">
            <a:off x="5074984" y="2061079"/>
            <a:ext cx="1800" cy="179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4" name="Google Shape;524;p85"/>
          <p:cNvSpPr txBox="1"/>
          <p:nvPr/>
        </p:nvSpPr>
        <p:spPr>
          <a:xfrm>
            <a:off x="5516040" y="1776184"/>
            <a:ext cx="694055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Inference</a:t>
            </a:r>
            <a:r>
              <a:rPr lang="en-US" sz="788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525" name="Google Shape;525;p85"/>
          <p:cNvCxnSpPr/>
          <p:nvPr/>
        </p:nvCxnSpPr>
        <p:spPr>
          <a:xfrm>
            <a:off x="5537416" y="1785551"/>
            <a:ext cx="669122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6" name="Google Shape;526;p85"/>
          <p:cNvSpPr/>
          <p:nvPr/>
        </p:nvSpPr>
        <p:spPr>
          <a:xfrm>
            <a:off x="6213652" y="1524084"/>
            <a:ext cx="2204323" cy="536995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Non Noise(M, N):  () images (59 (30+29)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 : images (59 patients)</a:t>
            </a:r>
            <a:endParaRPr/>
          </a:p>
        </p:txBody>
      </p:sp>
      <p:cxnSp>
        <p:nvCxnSpPr>
          <p:cNvPr id="527" name="Google Shape;527;p85"/>
          <p:cNvCxnSpPr>
            <a:stCxn id="515" idx="2"/>
          </p:cNvCxnSpPr>
          <p:nvPr/>
        </p:nvCxnSpPr>
        <p:spPr>
          <a:xfrm>
            <a:off x="1064508" y="2061079"/>
            <a:ext cx="0" cy="16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85"/>
          <p:cNvSpPr/>
          <p:nvPr/>
        </p:nvSpPr>
        <p:spPr>
          <a:xfrm>
            <a:off x="4557405" y="2800292"/>
            <a:ext cx="980012" cy="536994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 encoder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Latent factor of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 sz="5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" name="Google Shape;529;p85"/>
          <p:cNvCxnSpPr>
            <a:stCxn id="530" idx="1"/>
            <a:endCxn id="528" idx="3"/>
          </p:cNvCxnSpPr>
          <p:nvPr/>
        </p:nvCxnSpPr>
        <p:spPr>
          <a:xfrm rot="10800000">
            <a:off x="5537294" y="3068652"/>
            <a:ext cx="1000800" cy="33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0" name="Google Shape;530;p85"/>
          <p:cNvSpPr/>
          <p:nvPr/>
        </p:nvSpPr>
        <p:spPr>
          <a:xfrm>
            <a:off x="6538094" y="3139754"/>
            <a:ext cx="1555437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 : images (30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 : images (29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85"/>
          <p:cNvCxnSpPr>
            <a:stCxn id="526" idx="2"/>
            <a:endCxn id="530" idx="0"/>
          </p:cNvCxnSpPr>
          <p:nvPr/>
        </p:nvCxnSpPr>
        <p:spPr>
          <a:xfrm>
            <a:off x="7315813" y="2061079"/>
            <a:ext cx="0" cy="10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2" name="Google Shape;532;p85"/>
          <p:cNvSpPr txBox="1"/>
          <p:nvPr/>
        </p:nvSpPr>
        <p:spPr>
          <a:xfrm>
            <a:off x="5766415" y="3288780"/>
            <a:ext cx="628895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Training </a:t>
            </a:r>
            <a:endParaRPr/>
          </a:p>
        </p:txBody>
      </p:sp>
      <p:sp>
        <p:nvSpPr>
          <p:cNvPr id="533" name="Google Shape;533;p85"/>
          <p:cNvSpPr txBox="1"/>
          <p:nvPr/>
        </p:nvSpPr>
        <p:spPr>
          <a:xfrm>
            <a:off x="7280877" y="2511123"/>
            <a:ext cx="1212643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noise images </a:t>
            </a:r>
            <a:endParaRPr/>
          </a:p>
        </p:txBody>
      </p:sp>
      <p:sp>
        <p:nvSpPr>
          <p:cNvPr id="534" name="Google Shape;534;p85"/>
          <p:cNvSpPr/>
          <p:nvPr/>
        </p:nvSpPr>
        <p:spPr>
          <a:xfrm>
            <a:off x="4557405" y="3441186"/>
            <a:ext cx="980012" cy="536994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classifier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Malignant? or Normal?</a:t>
            </a:r>
            <a:endParaRPr/>
          </a:p>
        </p:txBody>
      </p:sp>
      <p:cxnSp>
        <p:nvCxnSpPr>
          <p:cNvPr id="535" name="Google Shape;535;p85"/>
          <p:cNvCxnSpPr>
            <a:stCxn id="530" idx="1"/>
            <a:endCxn id="534" idx="3"/>
          </p:cNvCxnSpPr>
          <p:nvPr/>
        </p:nvCxnSpPr>
        <p:spPr>
          <a:xfrm flipH="1">
            <a:off x="5537294" y="3408252"/>
            <a:ext cx="1000800" cy="30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6" name="Google Shape;536;p85"/>
          <p:cNvCxnSpPr>
            <a:stCxn id="528" idx="1"/>
            <a:endCxn id="537" idx="3"/>
          </p:cNvCxnSpPr>
          <p:nvPr/>
        </p:nvCxnSpPr>
        <p:spPr>
          <a:xfrm flipH="1">
            <a:off x="4084005" y="3068789"/>
            <a:ext cx="473400" cy="6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7" name="Google Shape;537;p85"/>
          <p:cNvSpPr txBox="1"/>
          <p:nvPr/>
        </p:nvSpPr>
        <p:spPr>
          <a:xfrm>
            <a:off x="3455244" y="2980051"/>
            <a:ext cx="62889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</a:t>
            </a:r>
            <a:endParaRPr/>
          </a:p>
        </p:txBody>
      </p:sp>
      <p:sp>
        <p:nvSpPr>
          <p:cNvPr id="538" name="Google Shape;538;p85"/>
          <p:cNvSpPr txBox="1"/>
          <p:nvPr/>
        </p:nvSpPr>
        <p:spPr>
          <a:xfrm>
            <a:off x="3178312" y="3569809"/>
            <a:ext cx="656623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</a:t>
            </a:r>
            <a:endParaRPr/>
          </a:p>
        </p:txBody>
      </p:sp>
      <p:cxnSp>
        <p:nvCxnSpPr>
          <p:cNvPr id="539" name="Google Shape;539;p85"/>
          <p:cNvCxnSpPr>
            <a:stCxn id="534" idx="1"/>
            <a:endCxn id="538" idx="3"/>
          </p:cNvCxnSpPr>
          <p:nvPr/>
        </p:nvCxnSpPr>
        <p:spPr>
          <a:xfrm flipH="1">
            <a:off x="3835005" y="3709683"/>
            <a:ext cx="722400" cy="1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0" name="Google Shape;540;p85"/>
          <p:cNvCxnSpPr>
            <a:stCxn id="537" idx="1"/>
            <a:endCxn id="541" idx="3"/>
          </p:cNvCxnSpPr>
          <p:nvPr/>
        </p:nvCxnSpPr>
        <p:spPr>
          <a:xfrm rot="10800000">
            <a:off x="2882544" y="3059592"/>
            <a:ext cx="572700" cy="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1" name="Google Shape;541;p85"/>
          <p:cNvSpPr/>
          <p:nvPr/>
        </p:nvSpPr>
        <p:spPr>
          <a:xfrm>
            <a:off x="513387" y="2793196"/>
            <a:ext cx="2369239" cy="533021"/>
          </a:xfrm>
          <a:prstGeom prst="rect">
            <a:avLst/>
          </a:prstGeom>
          <a:noFill/>
          <a:ln w="25400" cap="flat" cmpd="sng">
            <a:solidFill>
              <a:srgbClr val="1F386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85"/>
          <p:cNvSpPr/>
          <p:nvPr/>
        </p:nvSpPr>
        <p:spPr>
          <a:xfrm>
            <a:off x="1857252" y="2840575"/>
            <a:ext cx="973565" cy="448482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UMAP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dimension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(2-d)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85"/>
          <p:cNvSpPr/>
          <p:nvPr/>
        </p:nvSpPr>
        <p:spPr>
          <a:xfrm>
            <a:off x="592750" y="2840297"/>
            <a:ext cx="973565" cy="448482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HDBSCAN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Clustering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(for patient)</a:t>
            </a:r>
            <a:endParaRPr sz="78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85"/>
          <p:cNvCxnSpPr>
            <a:stCxn id="542" idx="1"/>
            <a:endCxn id="543" idx="3"/>
          </p:cNvCxnSpPr>
          <p:nvPr/>
        </p:nvCxnSpPr>
        <p:spPr>
          <a:xfrm rot="10800000">
            <a:off x="1566252" y="3064516"/>
            <a:ext cx="2910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5" name="Google Shape;545;p85"/>
          <p:cNvSpPr/>
          <p:nvPr/>
        </p:nvSpPr>
        <p:spPr>
          <a:xfrm rot="10800000">
            <a:off x="388521" y="1265162"/>
            <a:ext cx="8182506" cy="2838600"/>
          </a:xfrm>
          <a:prstGeom prst="corner">
            <a:avLst>
              <a:gd name="adj1" fmla="val 48965"/>
              <a:gd name="adj2" fmla="val 192236"/>
            </a:avLst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85"/>
          <p:cNvSpPr txBox="1"/>
          <p:nvPr/>
        </p:nvSpPr>
        <p:spPr>
          <a:xfrm>
            <a:off x="765085" y="3571183"/>
            <a:ext cx="62889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</a:t>
            </a:r>
            <a:endParaRPr/>
          </a:p>
        </p:txBody>
      </p:sp>
      <p:cxnSp>
        <p:nvCxnSpPr>
          <p:cNvPr id="547" name="Google Shape;547;p85"/>
          <p:cNvCxnSpPr>
            <a:stCxn id="543" idx="2"/>
            <a:endCxn id="546" idx="0"/>
          </p:cNvCxnSpPr>
          <p:nvPr/>
        </p:nvCxnSpPr>
        <p:spPr>
          <a:xfrm>
            <a:off x="1079533" y="3288779"/>
            <a:ext cx="0" cy="28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8" name="Google Shape;548;p85"/>
          <p:cNvSpPr txBox="1"/>
          <p:nvPr/>
        </p:nvSpPr>
        <p:spPr>
          <a:xfrm>
            <a:off x="2033821" y="3571184"/>
            <a:ext cx="62889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 Y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coordinate </a:t>
            </a:r>
            <a:endParaRPr/>
          </a:p>
        </p:txBody>
      </p:sp>
      <p:cxnSp>
        <p:nvCxnSpPr>
          <p:cNvPr id="549" name="Google Shape;549;p85"/>
          <p:cNvCxnSpPr>
            <a:stCxn id="542" idx="2"/>
            <a:endCxn id="548" idx="0"/>
          </p:cNvCxnSpPr>
          <p:nvPr/>
        </p:nvCxnSpPr>
        <p:spPr>
          <a:xfrm>
            <a:off x="2344035" y="3289057"/>
            <a:ext cx="4200" cy="2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0" name="Google Shape;550;p85"/>
          <p:cNvSpPr/>
          <p:nvPr/>
        </p:nvSpPr>
        <p:spPr>
          <a:xfrm>
            <a:off x="647537" y="3502486"/>
            <a:ext cx="3299492" cy="42085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" name="Google Shape;551;p85"/>
          <p:cNvCxnSpPr>
            <a:stCxn id="550" idx="2"/>
            <a:endCxn id="552" idx="0"/>
          </p:cNvCxnSpPr>
          <p:nvPr/>
        </p:nvCxnSpPr>
        <p:spPr>
          <a:xfrm flipH="1">
            <a:off x="2260383" y="3923338"/>
            <a:ext cx="36900" cy="74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3" name="Google Shape;553;p85"/>
          <p:cNvSpPr/>
          <p:nvPr/>
        </p:nvSpPr>
        <p:spPr>
          <a:xfrm>
            <a:off x="1670154" y="3655329"/>
            <a:ext cx="117734" cy="113791"/>
          </a:xfrm>
          <a:prstGeom prst="plus">
            <a:avLst>
              <a:gd name="adj" fmla="val 453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85"/>
          <p:cNvSpPr/>
          <p:nvPr/>
        </p:nvSpPr>
        <p:spPr>
          <a:xfrm>
            <a:off x="2856958" y="3651414"/>
            <a:ext cx="117734" cy="113791"/>
          </a:xfrm>
          <a:prstGeom prst="plus">
            <a:avLst>
              <a:gd name="adj" fmla="val 453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85"/>
          <p:cNvSpPr/>
          <p:nvPr/>
        </p:nvSpPr>
        <p:spPr>
          <a:xfrm>
            <a:off x="1316812" y="4668171"/>
            <a:ext cx="1887358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 (patient)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 : 30 patients([x, y, cluster, confidence])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 : 29 patients ([x, y, cluster, confidence])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85"/>
          <p:cNvSpPr/>
          <p:nvPr/>
        </p:nvSpPr>
        <p:spPr>
          <a:xfrm>
            <a:off x="3761842" y="4663647"/>
            <a:ext cx="980012" cy="536994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Patient classifier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Malignant? or Normal?</a:t>
            </a:r>
            <a:endParaRPr/>
          </a:p>
        </p:txBody>
      </p:sp>
      <p:cxnSp>
        <p:nvCxnSpPr>
          <p:cNvPr id="556" name="Google Shape;556;p85"/>
          <p:cNvCxnSpPr>
            <a:stCxn id="552" idx="3"/>
            <a:endCxn id="555" idx="1"/>
          </p:cNvCxnSpPr>
          <p:nvPr/>
        </p:nvCxnSpPr>
        <p:spPr>
          <a:xfrm rot="10800000" flipH="1">
            <a:off x="3204170" y="4932169"/>
            <a:ext cx="5577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7" name="Google Shape;557;p85"/>
          <p:cNvSpPr/>
          <p:nvPr/>
        </p:nvSpPr>
        <p:spPr>
          <a:xfrm>
            <a:off x="388521" y="2722022"/>
            <a:ext cx="8182506" cy="2838600"/>
          </a:xfrm>
          <a:prstGeom prst="corner">
            <a:avLst>
              <a:gd name="adj1" fmla="val 48965"/>
              <a:gd name="adj2" fmla="val 93522"/>
            </a:avLst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5"/>
          <p:cNvSpPr txBox="1"/>
          <p:nvPr/>
        </p:nvSpPr>
        <p:spPr>
          <a:xfrm>
            <a:off x="7268254" y="5559182"/>
            <a:ext cx="130277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Patient level</a:t>
            </a:r>
            <a:endParaRPr sz="105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85"/>
          <p:cNvSpPr txBox="1"/>
          <p:nvPr/>
        </p:nvSpPr>
        <p:spPr>
          <a:xfrm>
            <a:off x="3226300" y="4732503"/>
            <a:ext cx="628895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Training </a:t>
            </a:r>
            <a:endParaRPr/>
          </a:p>
        </p:txBody>
      </p:sp>
      <p:sp>
        <p:nvSpPr>
          <p:cNvPr id="560" name="Google Shape;560;p85"/>
          <p:cNvSpPr txBox="1"/>
          <p:nvPr/>
        </p:nvSpPr>
        <p:spPr>
          <a:xfrm>
            <a:off x="5385451" y="4795450"/>
            <a:ext cx="147912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Representative images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Malignant prediction (%)</a:t>
            </a:r>
            <a:endParaRPr/>
          </a:p>
        </p:txBody>
      </p:sp>
      <p:sp>
        <p:nvSpPr>
          <p:cNvPr id="561" name="Google Shape;561;p85"/>
          <p:cNvSpPr txBox="1"/>
          <p:nvPr/>
        </p:nvSpPr>
        <p:spPr>
          <a:xfrm>
            <a:off x="937360" y="4204923"/>
            <a:ext cx="1425251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representative images</a:t>
            </a:r>
            <a:endParaRPr/>
          </a:p>
        </p:txBody>
      </p:sp>
      <p:cxnSp>
        <p:nvCxnSpPr>
          <p:cNvPr id="562" name="Google Shape;562;p85"/>
          <p:cNvCxnSpPr>
            <a:stCxn id="555" idx="3"/>
            <a:endCxn id="560" idx="1"/>
          </p:cNvCxnSpPr>
          <p:nvPr/>
        </p:nvCxnSpPr>
        <p:spPr>
          <a:xfrm>
            <a:off x="4741854" y="4932144"/>
            <a:ext cx="643500" cy="1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3" name="Google Shape;563;p85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통합 – 전체 flow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85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6"/>
          <p:cNvSpPr/>
          <p:nvPr/>
        </p:nvSpPr>
        <p:spPr>
          <a:xfrm>
            <a:off x="468970" y="1524084"/>
            <a:ext cx="1191075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: 54000 images (30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: 26000 images (29 patients)</a:t>
            </a:r>
            <a:endParaRPr/>
          </a:p>
        </p:txBody>
      </p:sp>
      <p:sp>
        <p:nvSpPr>
          <p:cNvPr id="571" name="Google Shape;571;p86"/>
          <p:cNvSpPr/>
          <p:nvPr/>
        </p:nvSpPr>
        <p:spPr>
          <a:xfrm>
            <a:off x="4616151" y="1524085"/>
            <a:ext cx="921266" cy="536994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 filetering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pseudo label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Noise? Or Not?</a:t>
            </a:r>
            <a:endParaRPr/>
          </a:p>
        </p:txBody>
      </p:sp>
      <p:cxnSp>
        <p:nvCxnSpPr>
          <p:cNvPr id="572" name="Google Shape;572;p86"/>
          <p:cNvCxnSpPr>
            <a:stCxn id="570" idx="3"/>
          </p:cNvCxnSpPr>
          <p:nvPr/>
        </p:nvCxnSpPr>
        <p:spPr>
          <a:xfrm>
            <a:off x="1660045" y="1792581"/>
            <a:ext cx="75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3" name="Google Shape;573;p86"/>
          <p:cNvCxnSpPr>
            <a:endCxn id="571" idx="1"/>
          </p:cNvCxnSpPr>
          <p:nvPr/>
        </p:nvCxnSpPr>
        <p:spPr>
          <a:xfrm>
            <a:off x="3947151" y="1792582"/>
            <a:ext cx="66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4" name="Google Shape;574;p86"/>
          <p:cNvCxnSpPr/>
          <p:nvPr/>
        </p:nvCxnSpPr>
        <p:spPr>
          <a:xfrm>
            <a:off x="5537416" y="1785551"/>
            <a:ext cx="669122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5" name="Google Shape;575;p86"/>
          <p:cNvSpPr/>
          <p:nvPr/>
        </p:nvSpPr>
        <p:spPr>
          <a:xfrm>
            <a:off x="4557405" y="2800292"/>
            <a:ext cx="980012" cy="536994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 encoder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Latent factor of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 sz="5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86"/>
          <p:cNvCxnSpPr/>
          <p:nvPr/>
        </p:nvCxnSpPr>
        <p:spPr>
          <a:xfrm rot="10800000">
            <a:off x="5533182" y="3077352"/>
            <a:ext cx="1000677" cy="3394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7" name="Google Shape;577;p86"/>
          <p:cNvSpPr/>
          <p:nvPr/>
        </p:nvSpPr>
        <p:spPr>
          <a:xfrm>
            <a:off x="6538094" y="3139754"/>
            <a:ext cx="1555437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 : images (30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 : images (29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86"/>
          <p:cNvCxnSpPr>
            <a:endCxn id="577" idx="0"/>
          </p:cNvCxnSpPr>
          <p:nvPr/>
        </p:nvCxnSpPr>
        <p:spPr>
          <a:xfrm>
            <a:off x="7315813" y="2060954"/>
            <a:ext cx="0" cy="10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9" name="Google Shape;579;p86"/>
          <p:cNvSpPr txBox="1"/>
          <p:nvPr/>
        </p:nvSpPr>
        <p:spPr>
          <a:xfrm>
            <a:off x="7306530" y="2450666"/>
            <a:ext cx="1212643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noise images </a:t>
            </a:r>
            <a:endParaRPr/>
          </a:p>
        </p:txBody>
      </p:sp>
      <p:sp>
        <p:nvSpPr>
          <p:cNvPr id="580" name="Google Shape;580;p86"/>
          <p:cNvSpPr/>
          <p:nvPr/>
        </p:nvSpPr>
        <p:spPr>
          <a:xfrm>
            <a:off x="4557405" y="3441186"/>
            <a:ext cx="980012" cy="536994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classifier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Malignant? or Normal?</a:t>
            </a:r>
            <a:endParaRPr/>
          </a:p>
        </p:txBody>
      </p:sp>
      <p:cxnSp>
        <p:nvCxnSpPr>
          <p:cNvPr id="581" name="Google Shape;581;p86"/>
          <p:cNvCxnSpPr>
            <a:stCxn id="577" idx="1"/>
            <a:endCxn id="580" idx="3"/>
          </p:cNvCxnSpPr>
          <p:nvPr/>
        </p:nvCxnSpPr>
        <p:spPr>
          <a:xfrm flipH="1">
            <a:off x="5537294" y="3408252"/>
            <a:ext cx="1000800" cy="30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2" name="Google Shape;582;p86"/>
          <p:cNvCxnSpPr>
            <a:stCxn id="575" idx="1"/>
            <a:endCxn id="583" idx="3"/>
          </p:cNvCxnSpPr>
          <p:nvPr/>
        </p:nvCxnSpPr>
        <p:spPr>
          <a:xfrm flipH="1">
            <a:off x="4084005" y="3068789"/>
            <a:ext cx="473400" cy="6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3" name="Google Shape;583;p86"/>
          <p:cNvSpPr txBox="1"/>
          <p:nvPr/>
        </p:nvSpPr>
        <p:spPr>
          <a:xfrm>
            <a:off x="3455244" y="2980051"/>
            <a:ext cx="62889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</a:t>
            </a:r>
            <a:endParaRPr/>
          </a:p>
        </p:txBody>
      </p:sp>
      <p:sp>
        <p:nvSpPr>
          <p:cNvPr id="584" name="Google Shape;584;p86"/>
          <p:cNvSpPr txBox="1"/>
          <p:nvPr/>
        </p:nvSpPr>
        <p:spPr>
          <a:xfrm>
            <a:off x="3172880" y="3569809"/>
            <a:ext cx="671840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</a:t>
            </a:r>
            <a:endParaRPr/>
          </a:p>
        </p:txBody>
      </p:sp>
      <p:cxnSp>
        <p:nvCxnSpPr>
          <p:cNvPr id="585" name="Google Shape;585;p86"/>
          <p:cNvCxnSpPr>
            <a:stCxn id="580" idx="1"/>
            <a:endCxn id="584" idx="3"/>
          </p:cNvCxnSpPr>
          <p:nvPr/>
        </p:nvCxnSpPr>
        <p:spPr>
          <a:xfrm flipH="1">
            <a:off x="3844605" y="3709683"/>
            <a:ext cx="712800" cy="1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6" name="Google Shape;586;p86"/>
          <p:cNvCxnSpPr>
            <a:stCxn id="583" idx="1"/>
            <a:endCxn id="587" idx="3"/>
          </p:cNvCxnSpPr>
          <p:nvPr/>
        </p:nvCxnSpPr>
        <p:spPr>
          <a:xfrm rot="10800000">
            <a:off x="2882544" y="3059592"/>
            <a:ext cx="572700" cy="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7" name="Google Shape;587;p86"/>
          <p:cNvSpPr/>
          <p:nvPr/>
        </p:nvSpPr>
        <p:spPr>
          <a:xfrm>
            <a:off x="513387" y="2793196"/>
            <a:ext cx="2369239" cy="533021"/>
          </a:xfrm>
          <a:prstGeom prst="rect">
            <a:avLst/>
          </a:prstGeom>
          <a:noFill/>
          <a:ln w="25400" cap="flat" cmpd="sng">
            <a:solidFill>
              <a:srgbClr val="1F386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86"/>
          <p:cNvSpPr/>
          <p:nvPr/>
        </p:nvSpPr>
        <p:spPr>
          <a:xfrm>
            <a:off x="1857252" y="2840575"/>
            <a:ext cx="973565" cy="448482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UMAP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dimension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(2-d)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6"/>
          <p:cNvSpPr/>
          <p:nvPr/>
        </p:nvSpPr>
        <p:spPr>
          <a:xfrm>
            <a:off x="592750" y="2840297"/>
            <a:ext cx="973565" cy="448482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HDBSCAN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Clustering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(for patient)</a:t>
            </a:r>
            <a:endParaRPr sz="78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86"/>
          <p:cNvCxnSpPr>
            <a:stCxn id="588" idx="1"/>
            <a:endCxn id="589" idx="3"/>
          </p:cNvCxnSpPr>
          <p:nvPr/>
        </p:nvCxnSpPr>
        <p:spPr>
          <a:xfrm rot="10800000">
            <a:off x="1566252" y="3064516"/>
            <a:ext cx="2910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1" name="Google Shape;591;p86"/>
          <p:cNvSpPr/>
          <p:nvPr/>
        </p:nvSpPr>
        <p:spPr>
          <a:xfrm rot="10800000">
            <a:off x="388521" y="1265162"/>
            <a:ext cx="8182506" cy="2838600"/>
          </a:xfrm>
          <a:prstGeom prst="corner">
            <a:avLst>
              <a:gd name="adj1" fmla="val 48965"/>
              <a:gd name="adj2" fmla="val 192236"/>
            </a:avLst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6"/>
          <p:cNvSpPr txBox="1"/>
          <p:nvPr/>
        </p:nvSpPr>
        <p:spPr>
          <a:xfrm>
            <a:off x="765085" y="3571183"/>
            <a:ext cx="62889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</a:t>
            </a:r>
            <a:endParaRPr/>
          </a:p>
        </p:txBody>
      </p:sp>
      <p:cxnSp>
        <p:nvCxnSpPr>
          <p:cNvPr id="593" name="Google Shape;593;p86"/>
          <p:cNvCxnSpPr>
            <a:stCxn id="589" idx="2"/>
            <a:endCxn id="592" idx="0"/>
          </p:cNvCxnSpPr>
          <p:nvPr/>
        </p:nvCxnSpPr>
        <p:spPr>
          <a:xfrm>
            <a:off x="1079533" y="3288779"/>
            <a:ext cx="0" cy="28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4" name="Google Shape;594;p86"/>
          <p:cNvSpPr txBox="1"/>
          <p:nvPr/>
        </p:nvSpPr>
        <p:spPr>
          <a:xfrm>
            <a:off x="2033821" y="3571184"/>
            <a:ext cx="62889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 Y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coordinate </a:t>
            </a:r>
            <a:endParaRPr/>
          </a:p>
        </p:txBody>
      </p:sp>
      <p:cxnSp>
        <p:nvCxnSpPr>
          <p:cNvPr id="595" name="Google Shape;595;p86"/>
          <p:cNvCxnSpPr>
            <a:stCxn id="588" idx="2"/>
            <a:endCxn id="594" idx="0"/>
          </p:cNvCxnSpPr>
          <p:nvPr/>
        </p:nvCxnSpPr>
        <p:spPr>
          <a:xfrm>
            <a:off x="2344035" y="3289057"/>
            <a:ext cx="4200" cy="2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6" name="Google Shape;596;p86"/>
          <p:cNvSpPr/>
          <p:nvPr/>
        </p:nvSpPr>
        <p:spPr>
          <a:xfrm>
            <a:off x="647537" y="3502486"/>
            <a:ext cx="3299492" cy="42085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7" name="Google Shape;597;p86"/>
          <p:cNvCxnSpPr>
            <a:stCxn id="596" idx="2"/>
            <a:endCxn id="598" idx="0"/>
          </p:cNvCxnSpPr>
          <p:nvPr/>
        </p:nvCxnSpPr>
        <p:spPr>
          <a:xfrm flipH="1">
            <a:off x="2260383" y="3923338"/>
            <a:ext cx="36900" cy="74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9" name="Google Shape;599;p86"/>
          <p:cNvSpPr/>
          <p:nvPr/>
        </p:nvSpPr>
        <p:spPr>
          <a:xfrm>
            <a:off x="1670154" y="3655329"/>
            <a:ext cx="117734" cy="113791"/>
          </a:xfrm>
          <a:prstGeom prst="plus">
            <a:avLst>
              <a:gd name="adj" fmla="val 453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86"/>
          <p:cNvSpPr/>
          <p:nvPr/>
        </p:nvSpPr>
        <p:spPr>
          <a:xfrm>
            <a:off x="2856958" y="3651414"/>
            <a:ext cx="117734" cy="113791"/>
          </a:xfrm>
          <a:prstGeom prst="plus">
            <a:avLst>
              <a:gd name="adj" fmla="val 453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6"/>
          <p:cNvSpPr/>
          <p:nvPr/>
        </p:nvSpPr>
        <p:spPr>
          <a:xfrm>
            <a:off x="1316812" y="4668171"/>
            <a:ext cx="1887358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2021S 0376834010101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[x, y, cluster, confidence]</a:t>
            </a:r>
            <a:endParaRPr/>
          </a:p>
        </p:txBody>
      </p:sp>
      <p:sp>
        <p:nvSpPr>
          <p:cNvPr id="601" name="Google Shape;601;p86"/>
          <p:cNvSpPr/>
          <p:nvPr/>
        </p:nvSpPr>
        <p:spPr>
          <a:xfrm>
            <a:off x="3761842" y="4663647"/>
            <a:ext cx="980012" cy="536994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Patient classifier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Malignant? or Normal?</a:t>
            </a:r>
            <a:endParaRPr/>
          </a:p>
        </p:txBody>
      </p:sp>
      <p:cxnSp>
        <p:nvCxnSpPr>
          <p:cNvPr id="602" name="Google Shape;602;p86"/>
          <p:cNvCxnSpPr>
            <a:stCxn id="598" idx="3"/>
            <a:endCxn id="601" idx="1"/>
          </p:cNvCxnSpPr>
          <p:nvPr/>
        </p:nvCxnSpPr>
        <p:spPr>
          <a:xfrm rot="10800000" flipH="1">
            <a:off x="3204170" y="4932169"/>
            <a:ext cx="5577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3" name="Google Shape;603;p86"/>
          <p:cNvSpPr/>
          <p:nvPr/>
        </p:nvSpPr>
        <p:spPr>
          <a:xfrm>
            <a:off x="388521" y="2722022"/>
            <a:ext cx="8182506" cy="2838600"/>
          </a:xfrm>
          <a:prstGeom prst="corner">
            <a:avLst>
              <a:gd name="adj1" fmla="val 48965"/>
              <a:gd name="adj2" fmla="val 93522"/>
            </a:avLst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86"/>
          <p:cNvSpPr txBox="1"/>
          <p:nvPr/>
        </p:nvSpPr>
        <p:spPr>
          <a:xfrm>
            <a:off x="957529" y="4209111"/>
            <a:ext cx="1425251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representative images</a:t>
            </a:r>
            <a:endParaRPr/>
          </a:p>
        </p:txBody>
      </p:sp>
      <p:cxnSp>
        <p:nvCxnSpPr>
          <p:cNvPr id="605" name="Google Shape;605;p86"/>
          <p:cNvCxnSpPr>
            <a:stCxn id="601" idx="3"/>
          </p:cNvCxnSpPr>
          <p:nvPr/>
        </p:nvCxnSpPr>
        <p:spPr>
          <a:xfrm>
            <a:off x="4741854" y="4932144"/>
            <a:ext cx="6435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6" name="Google Shape;606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9650" y="4396200"/>
            <a:ext cx="476247" cy="34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2342" y="4389063"/>
            <a:ext cx="476248" cy="34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5034" y="4384120"/>
            <a:ext cx="476248" cy="3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5415010" y="4458148"/>
            <a:ext cx="887585" cy="24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Malignant image</a:t>
            </a:r>
            <a:endParaRPr/>
          </a:p>
        </p:txBody>
      </p:sp>
      <p:sp>
        <p:nvSpPr>
          <p:cNvPr id="610" name="Google Shape;610;p86"/>
          <p:cNvSpPr txBox="1"/>
          <p:nvPr/>
        </p:nvSpPr>
        <p:spPr>
          <a:xfrm>
            <a:off x="5415010" y="4850315"/>
            <a:ext cx="828195" cy="24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image</a:t>
            </a:r>
            <a:endParaRPr/>
          </a:p>
        </p:txBody>
      </p:sp>
      <p:pic>
        <p:nvPicPr>
          <p:cNvPr id="611" name="Google Shape;611;p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9650" y="4859407"/>
            <a:ext cx="476248" cy="3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6"/>
          <p:cNvSpPr txBox="1"/>
          <p:nvPr/>
        </p:nvSpPr>
        <p:spPr>
          <a:xfrm>
            <a:off x="5415010" y="5224873"/>
            <a:ext cx="2115353" cy="24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prediction : M(97%)</a:t>
            </a:r>
            <a:endParaRPr/>
          </a:p>
        </p:txBody>
      </p:sp>
      <p:sp>
        <p:nvSpPr>
          <p:cNvPr id="613" name="Google Shape;613;p86"/>
          <p:cNvSpPr/>
          <p:nvPr/>
        </p:nvSpPr>
        <p:spPr>
          <a:xfrm>
            <a:off x="474000" y="1527605"/>
            <a:ext cx="1191074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2021S 0376834010101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86"/>
          <p:cNvSpPr/>
          <p:nvPr/>
        </p:nvSpPr>
        <p:spPr>
          <a:xfrm>
            <a:off x="1668633" y="1683171"/>
            <a:ext cx="2945740" cy="1967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86"/>
          <p:cNvSpPr/>
          <p:nvPr/>
        </p:nvSpPr>
        <p:spPr>
          <a:xfrm>
            <a:off x="4617929" y="1524084"/>
            <a:ext cx="921266" cy="536994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 filtering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pseudo label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Noise? or Not?</a:t>
            </a:r>
            <a:endParaRPr/>
          </a:p>
        </p:txBody>
      </p:sp>
      <p:sp>
        <p:nvSpPr>
          <p:cNvPr id="616" name="Google Shape;616;p86"/>
          <p:cNvSpPr/>
          <p:nvPr/>
        </p:nvSpPr>
        <p:spPr>
          <a:xfrm rot="10800000" flipH="1">
            <a:off x="5546309" y="1728721"/>
            <a:ext cx="1861419" cy="1399163"/>
          </a:xfrm>
          <a:prstGeom prst="bentUpArrow">
            <a:avLst>
              <a:gd name="adj1" fmla="val 7478"/>
              <a:gd name="adj2" fmla="val 6649"/>
              <a:gd name="adj3" fmla="val 771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6"/>
          <p:cNvSpPr/>
          <p:nvPr/>
        </p:nvSpPr>
        <p:spPr>
          <a:xfrm>
            <a:off x="6537076" y="3136012"/>
            <a:ext cx="1555436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2021S 0376834010101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 noise images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6"/>
          <p:cNvSpPr txBox="1"/>
          <p:nvPr/>
        </p:nvSpPr>
        <p:spPr>
          <a:xfrm>
            <a:off x="351882" y="991485"/>
            <a:ext cx="14252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Inference (Real)</a:t>
            </a:r>
            <a:endParaRPr/>
          </a:p>
        </p:txBody>
      </p:sp>
      <p:sp>
        <p:nvSpPr>
          <p:cNvPr id="619" name="Google Shape;619;p86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통합 – 전체 flow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86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86"/>
          <p:cNvSpPr txBox="1"/>
          <p:nvPr/>
        </p:nvSpPr>
        <p:spPr>
          <a:xfrm>
            <a:off x="7358369" y="968422"/>
            <a:ext cx="121265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Image level</a:t>
            </a:r>
            <a:endParaRPr sz="105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6"/>
          <p:cNvSpPr txBox="1"/>
          <p:nvPr/>
        </p:nvSpPr>
        <p:spPr>
          <a:xfrm>
            <a:off x="7268254" y="5559182"/>
            <a:ext cx="130277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Patient level</a:t>
            </a:r>
            <a:endParaRPr sz="105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7"/>
          <p:cNvSpPr/>
          <p:nvPr/>
        </p:nvSpPr>
        <p:spPr>
          <a:xfrm>
            <a:off x="468970" y="1524084"/>
            <a:ext cx="1191075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: 54000 images (30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: 26000 images (29 patients)</a:t>
            </a:r>
            <a:endParaRPr/>
          </a:p>
        </p:txBody>
      </p:sp>
      <p:sp>
        <p:nvSpPr>
          <p:cNvPr id="629" name="Google Shape;629;p87"/>
          <p:cNvSpPr/>
          <p:nvPr/>
        </p:nvSpPr>
        <p:spPr>
          <a:xfrm>
            <a:off x="4616151" y="1524085"/>
            <a:ext cx="921266" cy="536994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 filetering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pseudo label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Noise? Or Not?</a:t>
            </a:r>
            <a:endParaRPr/>
          </a:p>
        </p:txBody>
      </p:sp>
      <p:cxnSp>
        <p:nvCxnSpPr>
          <p:cNvPr id="630" name="Google Shape;630;p87"/>
          <p:cNvCxnSpPr>
            <a:stCxn id="628" idx="3"/>
          </p:cNvCxnSpPr>
          <p:nvPr/>
        </p:nvCxnSpPr>
        <p:spPr>
          <a:xfrm>
            <a:off x="1660045" y="1792581"/>
            <a:ext cx="75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1" name="Google Shape;631;p87"/>
          <p:cNvCxnSpPr>
            <a:endCxn id="629" idx="1"/>
          </p:cNvCxnSpPr>
          <p:nvPr/>
        </p:nvCxnSpPr>
        <p:spPr>
          <a:xfrm>
            <a:off x="3947151" y="1792582"/>
            <a:ext cx="66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2" name="Google Shape;632;p87"/>
          <p:cNvCxnSpPr/>
          <p:nvPr/>
        </p:nvCxnSpPr>
        <p:spPr>
          <a:xfrm>
            <a:off x="5537416" y="1785551"/>
            <a:ext cx="669122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3" name="Google Shape;633;p87"/>
          <p:cNvSpPr/>
          <p:nvPr/>
        </p:nvSpPr>
        <p:spPr>
          <a:xfrm>
            <a:off x="4557405" y="2800292"/>
            <a:ext cx="980012" cy="536994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 encoder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Latent factor of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 sz="5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87"/>
          <p:cNvCxnSpPr/>
          <p:nvPr/>
        </p:nvCxnSpPr>
        <p:spPr>
          <a:xfrm rot="10800000">
            <a:off x="5533182" y="3077352"/>
            <a:ext cx="1000677" cy="3394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5" name="Google Shape;635;p87"/>
          <p:cNvSpPr/>
          <p:nvPr/>
        </p:nvSpPr>
        <p:spPr>
          <a:xfrm>
            <a:off x="6538094" y="3139754"/>
            <a:ext cx="1555437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 : images (30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 : images (29 patients)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p87"/>
          <p:cNvCxnSpPr>
            <a:endCxn id="635" idx="0"/>
          </p:cNvCxnSpPr>
          <p:nvPr/>
        </p:nvCxnSpPr>
        <p:spPr>
          <a:xfrm>
            <a:off x="7315813" y="2060954"/>
            <a:ext cx="0" cy="10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7" name="Google Shape;637;p87"/>
          <p:cNvSpPr txBox="1"/>
          <p:nvPr/>
        </p:nvSpPr>
        <p:spPr>
          <a:xfrm>
            <a:off x="7306530" y="2450666"/>
            <a:ext cx="1212643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noise images </a:t>
            </a:r>
            <a:endParaRPr/>
          </a:p>
        </p:txBody>
      </p:sp>
      <p:sp>
        <p:nvSpPr>
          <p:cNvPr id="638" name="Google Shape;638;p87"/>
          <p:cNvSpPr/>
          <p:nvPr/>
        </p:nvSpPr>
        <p:spPr>
          <a:xfrm>
            <a:off x="4557405" y="3441186"/>
            <a:ext cx="980012" cy="536994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classifier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Malignant? or Normal?</a:t>
            </a:r>
            <a:endParaRPr/>
          </a:p>
        </p:txBody>
      </p:sp>
      <p:cxnSp>
        <p:nvCxnSpPr>
          <p:cNvPr id="639" name="Google Shape;639;p87"/>
          <p:cNvCxnSpPr>
            <a:stCxn id="635" idx="1"/>
            <a:endCxn id="638" idx="3"/>
          </p:cNvCxnSpPr>
          <p:nvPr/>
        </p:nvCxnSpPr>
        <p:spPr>
          <a:xfrm flipH="1">
            <a:off x="5537294" y="3408252"/>
            <a:ext cx="1000800" cy="30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0" name="Google Shape;640;p87"/>
          <p:cNvCxnSpPr>
            <a:stCxn id="633" idx="1"/>
            <a:endCxn id="641" idx="3"/>
          </p:cNvCxnSpPr>
          <p:nvPr/>
        </p:nvCxnSpPr>
        <p:spPr>
          <a:xfrm flipH="1">
            <a:off x="4084005" y="3068789"/>
            <a:ext cx="473400" cy="6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1" name="Google Shape;641;p87"/>
          <p:cNvSpPr txBox="1"/>
          <p:nvPr/>
        </p:nvSpPr>
        <p:spPr>
          <a:xfrm>
            <a:off x="3455244" y="2980051"/>
            <a:ext cx="62889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</a:t>
            </a:r>
            <a:endParaRPr/>
          </a:p>
        </p:txBody>
      </p:sp>
      <p:sp>
        <p:nvSpPr>
          <p:cNvPr id="642" name="Google Shape;642;p87"/>
          <p:cNvSpPr txBox="1"/>
          <p:nvPr/>
        </p:nvSpPr>
        <p:spPr>
          <a:xfrm>
            <a:off x="3172880" y="3569809"/>
            <a:ext cx="671840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</a:t>
            </a:r>
            <a:endParaRPr/>
          </a:p>
        </p:txBody>
      </p:sp>
      <p:cxnSp>
        <p:nvCxnSpPr>
          <p:cNvPr id="643" name="Google Shape;643;p87"/>
          <p:cNvCxnSpPr>
            <a:stCxn id="638" idx="1"/>
            <a:endCxn id="642" idx="3"/>
          </p:cNvCxnSpPr>
          <p:nvPr/>
        </p:nvCxnSpPr>
        <p:spPr>
          <a:xfrm flipH="1">
            <a:off x="3844605" y="3709683"/>
            <a:ext cx="712800" cy="1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4" name="Google Shape;644;p87"/>
          <p:cNvCxnSpPr>
            <a:stCxn id="641" idx="1"/>
            <a:endCxn id="645" idx="3"/>
          </p:cNvCxnSpPr>
          <p:nvPr/>
        </p:nvCxnSpPr>
        <p:spPr>
          <a:xfrm rot="10800000">
            <a:off x="2882544" y="3059592"/>
            <a:ext cx="572700" cy="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5" name="Google Shape;645;p87"/>
          <p:cNvSpPr/>
          <p:nvPr/>
        </p:nvSpPr>
        <p:spPr>
          <a:xfrm>
            <a:off x="513387" y="2793196"/>
            <a:ext cx="2369239" cy="533021"/>
          </a:xfrm>
          <a:prstGeom prst="rect">
            <a:avLst/>
          </a:prstGeom>
          <a:noFill/>
          <a:ln w="25400" cap="flat" cmpd="sng">
            <a:solidFill>
              <a:srgbClr val="1F386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7"/>
          <p:cNvSpPr/>
          <p:nvPr/>
        </p:nvSpPr>
        <p:spPr>
          <a:xfrm>
            <a:off x="1857252" y="2840575"/>
            <a:ext cx="973565" cy="448482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UMAP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dimension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(2-d)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87"/>
          <p:cNvSpPr/>
          <p:nvPr/>
        </p:nvSpPr>
        <p:spPr>
          <a:xfrm>
            <a:off x="592750" y="2840297"/>
            <a:ext cx="973565" cy="448482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HDBSCAN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Clustering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(for patient)</a:t>
            </a:r>
            <a:endParaRPr sz="78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" name="Google Shape;648;p87"/>
          <p:cNvCxnSpPr>
            <a:stCxn id="646" idx="1"/>
            <a:endCxn id="647" idx="3"/>
          </p:cNvCxnSpPr>
          <p:nvPr/>
        </p:nvCxnSpPr>
        <p:spPr>
          <a:xfrm rot="10800000">
            <a:off x="1566252" y="3064516"/>
            <a:ext cx="2910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9" name="Google Shape;649;p87"/>
          <p:cNvSpPr/>
          <p:nvPr/>
        </p:nvSpPr>
        <p:spPr>
          <a:xfrm rot="10800000">
            <a:off x="388521" y="1265162"/>
            <a:ext cx="8182506" cy="2838600"/>
          </a:xfrm>
          <a:prstGeom prst="corner">
            <a:avLst>
              <a:gd name="adj1" fmla="val 48965"/>
              <a:gd name="adj2" fmla="val 192236"/>
            </a:avLst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7"/>
          <p:cNvSpPr txBox="1"/>
          <p:nvPr/>
        </p:nvSpPr>
        <p:spPr>
          <a:xfrm>
            <a:off x="765085" y="3571183"/>
            <a:ext cx="62889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</a:t>
            </a:r>
            <a:endParaRPr/>
          </a:p>
        </p:txBody>
      </p:sp>
      <p:cxnSp>
        <p:nvCxnSpPr>
          <p:cNvPr id="651" name="Google Shape;651;p87"/>
          <p:cNvCxnSpPr>
            <a:stCxn id="647" idx="2"/>
            <a:endCxn id="650" idx="0"/>
          </p:cNvCxnSpPr>
          <p:nvPr/>
        </p:nvCxnSpPr>
        <p:spPr>
          <a:xfrm>
            <a:off x="1079533" y="3288779"/>
            <a:ext cx="0" cy="28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2" name="Google Shape;652;p87"/>
          <p:cNvSpPr txBox="1"/>
          <p:nvPr/>
        </p:nvSpPr>
        <p:spPr>
          <a:xfrm>
            <a:off x="2033821" y="3571184"/>
            <a:ext cx="628895" cy="30008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 Y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coordinate </a:t>
            </a:r>
            <a:endParaRPr/>
          </a:p>
        </p:txBody>
      </p:sp>
      <p:cxnSp>
        <p:nvCxnSpPr>
          <p:cNvPr id="653" name="Google Shape;653;p87"/>
          <p:cNvCxnSpPr>
            <a:stCxn id="646" idx="2"/>
            <a:endCxn id="652" idx="0"/>
          </p:cNvCxnSpPr>
          <p:nvPr/>
        </p:nvCxnSpPr>
        <p:spPr>
          <a:xfrm>
            <a:off x="2344035" y="3289057"/>
            <a:ext cx="4200" cy="2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4" name="Google Shape;654;p87"/>
          <p:cNvSpPr/>
          <p:nvPr/>
        </p:nvSpPr>
        <p:spPr>
          <a:xfrm>
            <a:off x="647537" y="3502486"/>
            <a:ext cx="3299492" cy="42085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87"/>
          <p:cNvCxnSpPr>
            <a:stCxn id="654" idx="2"/>
            <a:endCxn id="656" idx="0"/>
          </p:cNvCxnSpPr>
          <p:nvPr/>
        </p:nvCxnSpPr>
        <p:spPr>
          <a:xfrm flipH="1">
            <a:off x="2260383" y="3923338"/>
            <a:ext cx="36900" cy="74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7" name="Google Shape;657;p87"/>
          <p:cNvSpPr/>
          <p:nvPr/>
        </p:nvSpPr>
        <p:spPr>
          <a:xfrm>
            <a:off x="1670154" y="3655329"/>
            <a:ext cx="117734" cy="113791"/>
          </a:xfrm>
          <a:prstGeom prst="plus">
            <a:avLst>
              <a:gd name="adj" fmla="val 453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7"/>
          <p:cNvSpPr/>
          <p:nvPr/>
        </p:nvSpPr>
        <p:spPr>
          <a:xfrm>
            <a:off x="2856958" y="3651414"/>
            <a:ext cx="117734" cy="113791"/>
          </a:xfrm>
          <a:prstGeom prst="plus">
            <a:avLst>
              <a:gd name="adj" fmla="val 453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87"/>
          <p:cNvSpPr/>
          <p:nvPr/>
        </p:nvSpPr>
        <p:spPr>
          <a:xfrm>
            <a:off x="1316812" y="4668171"/>
            <a:ext cx="1887358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2021S 0376834010101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[x, y, cluster, confidence]</a:t>
            </a:r>
            <a:endParaRPr/>
          </a:p>
        </p:txBody>
      </p:sp>
      <p:sp>
        <p:nvSpPr>
          <p:cNvPr id="659" name="Google Shape;659;p87"/>
          <p:cNvSpPr/>
          <p:nvPr/>
        </p:nvSpPr>
        <p:spPr>
          <a:xfrm>
            <a:off x="3761842" y="4663647"/>
            <a:ext cx="980012" cy="536994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Patient classifier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Malignant? or Normal?</a:t>
            </a:r>
            <a:endParaRPr/>
          </a:p>
        </p:txBody>
      </p:sp>
      <p:cxnSp>
        <p:nvCxnSpPr>
          <p:cNvPr id="660" name="Google Shape;660;p87"/>
          <p:cNvCxnSpPr>
            <a:stCxn id="656" idx="3"/>
            <a:endCxn id="659" idx="1"/>
          </p:cNvCxnSpPr>
          <p:nvPr/>
        </p:nvCxnSpPr>
        <p:spPr>
          <a:xfrm rot="10800000" flipH="1">
            <a:off x="3204170" y="4932169"/>
            <a:ext cx="5577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1" name="Google Shape;661;p87"/>
          <p:cNvSpPr/>
          <p:nvPr/>
        </p:nvSpPr>
        <p:spPr>
          <a:xfrm>
            <a:off x="388521" y="2722022"/>
            <a:ext cx="8182506" cy="2838600"/>
          </a:xfrm>
          <a:prstGeom prst="corner">
            <a:avLst>
              <a:gd name="adj1" fmla="val 48965"/>
              <a:gd name="adj2" fmla="val 93522"/>
            </a:avLst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87"/>
          <p:cNvSpPr txBox="1"/>
          <p:nvPr/>
        </p:nvSpPr>
        <p:spPr>
          <a:xfrm>
            <a:off x="957529" y="4209111"/>
            <a:ext cx="1425251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representative images</a:t>
            </a:r>
            <a:endParaRPr/>
          </a:p>
        </p:txBody>
      </p:sp>
      <p:cxnSp>
        <p:nvCxnSpPr>
          <p:cNvPr id="663" name="Google Shape;663;p87"/>
          <p:cNvCxnSpPr>
            <a:stCxn id="659" idx="3"/>
          </p:cNvCxnSpPr>
          <p:nvPr/>
        </p:nvCxnSpPr>
        <p:spPr>
          <a:xfrm>
            <a:off x="4741854" y="4932144"/>
            <a:ext cx="6435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64" name="Google Shape;66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9650" y="4396200"/>
            <a:ext cx="476247" cy="34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2342" y="4389063"/>
            <a:ext cx="476248" cy="34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5034" y="4384120"/>
            <a:ext cx="476248" cy="3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7"/>
          <p:cNvSpPr txBox="1"/>
          <p:nvPr/>
        </p:nvSpPr>
        <p:spPr>
          <a:xfrm>
            <a:off x="5415010" y="4458148"/>
            <a:ext cx="887585" cy="24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Malignant image</a:t>
            </a:r>
            <a:endParaRPr/>
          </a:p>
        </p:txBody>
      </p:sp>
      <p:sp>
        <p:nvSpPr>
          <p:cNvPr id="668" name="Google Shape;668;p87"/>
          <p:cNvSpPr txBox="1"/>
          <p:nvPr/>
        </p:nvSpPr>
        <p:spPr>
          <a:xfrm>
            <a:off x="5415010" y="4850315"/>
            <a:ext cx="828195" cy="24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image</a:t>
            </a:r>
            <a:endParaRPr/>
          </a:p>
        </p:txBody>
      </p:sp>
      <p:pic>
        <p:nvPicPr>
          <p:cNvPr id="669" name="Google Shape;669;p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9650" y="4859407"/>
            <a:ext cx="476248" cy="3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7"/>
          <p:cNvSpPr txBox="1"/>
          <p:nvPr/>
        </p:nvSpPr>
        <p:spPr>
          <a:xfrm>
            <a:off x="5415010" y="5224873"/>
            <a:ext cx="2115353" cy="24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prediction : M(97%)</a:t>
            </a:r>
            <a:endParaRPr/>
          </a:p>
        </p:txBody>
      </p:sp>
      <p:sp>
        <p:nvSpPr>
          <p:cNvPr id="671" name="Google Shape;671;p87"/>
          <p:cNvSpPr/>
          <p:nvPr/>
        </p:nvSpPr>
        <p:spPr>
          <a:xfrm>
            <a:off x="474000" y="1527605"/>
            <a:ext cx="1191074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2021S 0376834010101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87"/>
          <p:cNvSpPr/>
          <p:nvPr/>
        </p:nvSpPr>
        <p:spPr>
          <a:xfrm>
            <a:off x="1668633" y="1683171"/>
            <a:ext cx="2945740" cy="1967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87"/>
          <p:cNvSpPr/>
          <p:nvPr/>
        </p:nvSpPr>
        <p:spPr>
          <a:xfrm>
            <a:off x="4617929" y="1524084"/>
            <a:ext cx="921266" cy="536994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 filtering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pseudo label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Noise? or Not?</a:t>
            </a:r>
            <a:endParaRPr/>
          </a:p>
        </p:txBody>
      </p:sp>
      <p:sp>
        <p:nvSpPr>
          <p:cNvPr id="674" name="Google Shape;674;p87"/>
          <p:cNvSpPr/>
          <p:nvPr/>
        </p:nvSpPr>
        <p:spPr>
          <a:xfrm rot="10800000" flipH="1">
            <a:off x="5546309" y="1728721"/>
            <a:ext cx="1861419" cy="1399163"/>
          </a:xfrm>
          <a:prstGeom prst="bentUpArrow">
            <a:avLst>
              <a:gd name="adj1" fmla="val 7478"/>
              <a:gd name="adj2" fmla="val 6649"/>
              <a:gd name="adj3" fmla="val 771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87"/>
          <p:cNvSpPr/>
          <p:nvPr/>
        </p:nvSpPr>
        <p:spPr>
          <a:xfrm>
            <a:off x="6537076" y="3136012"/>
            <a:ext cx="1555436" cy="536995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2021S 0376834010101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 noise images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8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통합 – 전체 flow 점검</a:t>
            </a:r>
            <a:endParaRPr/>
          </a:p>
        </p:txBody>
      </p:sp>
      <p:cxnSp>
        <p:nvCxnSpPr>
          <p:cNvPr id="677" name="Google Shape;677;p87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8" name="Google Shape;678;p87"/>
          <p:cNvSpPr txBox="1"/>
          <p:nvPr/>
        </p:nvSpPr>
        <p:spPr>
          <a:xfrm>
            <a:off x="7358369" y="968422"/>
            <a:ext cx="121265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Image level</a:t>
            </a:r>
            <a:endParaRPr sz="1050" b="0" i="0" u="none" strike="noStrike" cap="non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87"/>
          <p:cNvSpPr txBox="1"/>
          <p:nvPr/>
        </p:nvSpPr>
        <p:spPr>
          <a:xfrm>
            <a:off x="7268254" y="5559182"/>
            <a:ext cx="130277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Patient level</a:t>
            </a:r>
            <a:endParaRPr sz="105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87"/>
          <p:cNvSpPr/>
          <p:nvPr/>
        </p:nvSpPr>
        <p:spPr>
          <a:xfrm>
            <a:off x="426720" y="1327959"/>
            <a:ext cx="8092453" cy="12748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Local: </a:t>
            </a:r>
            <a:r>
              <a:rPr lang="en-US" sz="14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학습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  <a:endParaRPr lang="en-US" sz="1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# 14 Server </a:t>
            </a:r>
            <a:r>
              <a:rPr lang="en-US" b="1" dirty="0" err="1">
                <a:solidFill>
                  <a:srgbClr val="FF0000"/>
                </a:solidFill>
              </a:rPr>
              <a:t>Server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학습 중</a:t>
            </a:r>
            <a:endParaRPr dirty="0"/>
          </a:p>
        </p:txBody>
      </p:sp>
      <p:sp>
        <p:nvSpPr>
          <p:cNvPr id="681" name="Google Shape;681;p87"/>
          <p:cNvSpPr/>
          <p:nvPr/>
        </p:nvSpPr>
        <p:spPr>
          <a:xfrm>
            <a:off x="3168934" y="2724749"/>
            <a:ext cx="5339481" cy="12748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</a:rPr>
              <a:t>Local: </a:t>
            </a:r>
            <a:r>
              <a:rPr lang="ko-KR" altLang="en-US" b="1" dirty="0">
                <a:solidFill>
                  <a:srgbClr val="FF0000"/>
                </a:solidFill>
              </a:rPr>
              <a:t>학습 완료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# 14 Server </a:t>
            </a:r>
            <a:r>
              <a:rPr lang="en-US" altLang="ko-KR" b="1" dirty="0" err="1">
                <a:solidFill>
                  <a:srgbClr val="FF0000"/>
                </a:solidFill>
              </a:rPr>
              <a:t>Server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학습 예정</a:t>
            </a:r>
            <a:endParaRPr lang="ko-KR" altLang="en-US" dirty="0"/>
          </a:p>
        </p:txBody>
      </p:sp>
      <p:sp>
        <p:nvSpPr>
          <p:cNvPr id="682" name="Google Shape;682;p87"/>
          <p:cNvSpPr/>
          <p:nvPr/>
        </p:nvSpPr>
        <p:spPr>
          <a:xfrm>
            <a:off x="450607" y="4232952"/>
            <a:ext cx="8092453" cy="12748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Local: </a:t>
            </a:r>
            <a:r>
              <a:rPr lang="ko-KR" altLang="en-US" sz="1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모델 완성</a:t>
            </a:r>
            <a:endParaRPr lang="en-US" altLang="ko-KR" sz="1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 14 Server: </a:t>
            </a:r>
            <a:r>
              <a:rPr lang="ko-KR" altLang="en-US" b="1" dirty="0">
                <a:solidFill>
                  <a:srgbClr val="FF0000"/>
                </a:solidFill>
              </a:rPr>
              <a:t>학습 예정</a:t>
            </a:r>
            <a:endParaRPr sz="1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3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통합 – # 14 서버 개발 환경 세팅</a:t>
            </a:r>
            <a:endParaRPr/>
          </a:p>
        </p:txBody>
      </p:sp>
      <p:cxnSp>
        <p:nvCxnSpPr>
          <p:cNvPr id="490" name="Google Shape;490;p83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1" name="Google Shape;491;p83"/>
          <p:cNvSpPr/>
          <p:nvPr/>
        </p:nvSpPr>
        <p:spPr>
          <a:xfrm>
            <a:off x="465365" y="582270"/>
            <a:ext cx="7707084" cy="38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이슈 사항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83"/>
          <p:cNvSpPr txBox="1"/>
          <p:nvPr/>
        </p:nvSpPr>
        <p:spPr>
          <a:xfrm>
            <a:off x="715588" y="1138017"/>
            <a:ext cx="8004548" cy="90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기본적인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패키지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miniconda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및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라이브러리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딥러닝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위해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GPU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드라이버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CUDA 등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중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호환성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추정되는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이슈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발생하여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드라이버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CUDA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재설치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중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83" descr="https://erratic-tailor-f01.notion.site/image/https%3A%2F%2Fs3-us-west-2.amazonaws.com%2Fsecure.notion-static.com%2F6d47263b-55d0-446b-b61d-d2b7f8bdb340%2FUntitled.png?id=d3ff846e-8869-49ce-bd2d-2f14b20f0b6d&amp;table=block&amp;spaceId=ad2a71b5-1b0d-4734-bbc4-60a807442e5d&amp;width=1410&amp;userId=&amp;cache=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996" y="2170602"/>
            <a:ext cx="4738007" cy="125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83" descr="https://erratic-tailor-f01.notion.site/image/https%3A%2F%2Fs3-us-west-2.amazonaws.com%2Fsecure.notion-static.com%2Fe77c5e7e-a56b-45f2-8c9c-280d7a2f6255%2FUntitled.png?id=6a6f8317-aee2-4efa-965c-6ce3910d99e7&amp;table=block&amp;spaceId=ad2a71b5-1b0d-4734-bbc4-60a807442e5d&amp;width=1600&amp;userId=&amp;cache=v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9194" y="3553717"/>
            <a:ext cx="5765611" cy="2331268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3"/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 회의용</a:t>
            </a:r>
            <a:endParaRPr/>
          </a:p>
        </p:txBody>
      </p:sp>
      <p:pic>
        <p:nvPicPr>
          <p:cNvPr id="496" name="Google Shape;496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9194" y="6054790"/>
            <a:ext cx="5765611" cy="6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3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통합 – # 14 서버 개발 환경 세팅</a:t>
            </a:r>
            <a:endParaRPr/>
          </a:p>
        </p:txBody>
      </p:sp>
      <p:cxnSp>
        <p:nvCxnSpPr>
          <p:cNvPr id="490" name="Google Shape;490;p83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1" name="Google Shape;491;p83"/>
          <p:cNvSpPr/>
          <p:nvPr/>
        </p:nvSpPr>
        <p:spPr>
          <a:xfrm>
            <a:off x="465365" y="582270"/>
            <a:ext cx="7707084" cy="38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이슈 사항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83"/>
          <p:cNvSpPr txBox="1"/>
          <p:nvPr/>
        </p:nvSpPr>
        <p:spPr>
          <a:xfrm>
            <a:off x="715588" y="1138017"/>
            <a:ext cx="8004548" cy="65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altLang="en-US" dirty="0"/>
              <a:t>권리자 권한이 없어 세팅에 필요한 드라이버 설치가 어려운 문제</a:t>
            </a:r>
            <a:endParaRPr lang="en-US" dirty="0"/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dirty="0" err="1"/>
              <a:t>Seegene</a:t>
            </a:r>
            <a:r>
              <a:rPr lang="ko-KR" altLang="en-US" dirty="0"/>
              <a:t>에 관리자 권한을 부여 받아 새로운 개발 환경 세팅 시작 </a:t>
            </a:r>
            <a:r>
              <a:rPr lang="en-US" altLang="ko-KR" dirty="0"/>
              <a:t>(1/30)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83" descr="https://erratic-tailor-f01.notion.site/image/https%3A%2F%2Fs3-us-west-2.amazonaws.com%2Fsecure.notion-static.com%2F6d47263b-55d0-446b-b61d-d2b7f8bdb340%2FUntitled.png?id=d3ff846e-8869-49ce-bd2d-2f14b20f0b6d&amp;table=block&amp;spaceId=ad2a71b5-1b0d-4734-bbc4-60a807442e5d&amp;width=1410&amp;userId=&amp;cache=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0603" y="2317698"/>
            <a:ext cx="4738007" cy="196751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3"/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 회의용</a:t>
            </a:r>
            <a:endParaRPr/>
          </a:p>
        </p:txBody>
      </p:sp>
      <p:sp>
        <p:nvSpPr>
          <p:cNvPr id="10" name="Google Shape;492;p83">
            <a:extLst>
              <a:ext uri="{FF2B5EF4-FFF2-40B4-BE49-F238E27FC236}">
                <a16:creationId xmlns:a16="http://schemas.microsoft.com/office/drawing/2014/main" id="{B3B53296-0CCB-459C-AE54-AAFC0709D477}"/>
              </a:ext>
            </a:extLst>
          </p:cNvPr>
          <p:cNvSpPr txBox="1"/>
          <p:nvPr/>
        </p:nvSpPr>
        <p:spPr>
          <a:xfrm>
            <a:off x="955272" y="2054447"/>
            <a:ext cx="800454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Nvidia</a:t>
            </a:r>
            <a:r>
              <a:rPr lang="ko-KR" alt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r>
              <a:rPr lang="ko-KR" alt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586738-0DB0-4FA9-8DCC-6DFF5D50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75" y="2346794"/>
            <a:ext cx="2343363" cy="1967511"/>
          </a:xfrm>
          <a:prstGeom prst="rect">
            <a:avLst/>
          </a:prstGeom>
        </p:spPr>
      </p:pic>
      <p:sp>
        <p:nvSpPr>
          <p:cNvPr id="15" name="Google Shape;492;p83">
            <a:extLst>
              <a:ext uri="{FF2B5EF4-FFF2-40B4-BE49-F238E27FC236}">
                <a16:creationId xmlns:a16="http://schemas.microsoft.com/office/drawing/2014/main" id="{01E02138-9AAF-436E-8679-309237CCF3AF}"/>
              </a:ext>
            </a:extLst>
          </p:cNvPr>
          <p:cNvSpPr txBox="1"/>
          <p:nvPr/>
        </p:nvSpPr>
        <p:spPr>
          <a:xfrm>
            <a:off x="955272" y="4688196"/>
            <a:ext cx="800454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Toolkit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3569CBD-7BED-4238-8BF7-E00E084C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99" y="5200136"/>
            <a:ext cx="5935287" cy="138499"/>
          </a:xfrm>
          <a:prstGeom prst="rect">
            <a:avLst/>
          </a:prstGeom>
          <a:solidFill>
            <a:srgbClr val="F3F4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conda install pytorch torchvision torchaudio pytorch-cuda=11.7 -c pytorch -c nvidia</a:t>
            </a:r>
            <a:r>
              <a:rPr kumimoji="0" lang="en-US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904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3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통합 – # 14 서버 개발 환경 세팅</a:t>
            </a:r>
            <a:endParaRPr/>
          </a:p>
        </p:txBody>
      </p:sp>
      <p:cxnSp>
        <p:nvCxnSpPr>
          <p:cNvPr id="490" name="Google Shape;490;p83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1" name="Google Shape;491;p83"/>
          <p:cNvSpPr/>
          <p:nvPr/>
        </p:nvSpPr>
        <p:spPr>
          <a:xfrm>
            <a:off x="465365" y="582270"/>
            <a:ext cx="7707084" cy="38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이슈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사항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83"/>
          <p:cNvSpPr txBox="1"/>
          <p:nvPr/>
        </p:nvSpPr>
        <p:spPr>
          <a:xfrm>
            <a:off x="715588" y="1138017"/>
            <a:ext cx="8004548" cy="1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altLang="en-US" dirty="0"/>
              <a:t>한국어 경로로 인한 </a:t>
            </a:r>
            <a:r>
              <a:rPr lang="en-US" altLang="ko-KR" dirty="0"/>
              <a:t>module error</a:t>
            </a:r>
          </a:p>
          <a:p>
            <a:pPr lvl="7">
              <a:lnSpc>
                <a:spcPct val="130000"/>
              </a:lnSpc>
              <a:buSzPts val="1400"/>
            </a:pPr>
            <a:r>
              <a:rPr lang="en-US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Seegene</a:t>
            </a:r>
            <a:r>
              <a:rPr lang="ko-KR" alt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에서 제공하는 데이터 파일 경로가 한국어로 되어 있어 사진을 불러 올 수 없는 문제 발생</a:t>
            </a:r>
            <a:endParaRPr lang="en-US" altLang="ko-KR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8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ko-KR" altLang="en-US" dirty="0"/>
              <a:t>데이터의 경로를 임의로 수정하는 것은 불가능</a:t>
            </a:r>
            <a:endParaRPr lang="en-US" altLang="ko-KR" dirty="0"/>
          </a:p>
          <a:p>
            <a:pPr lvl="8">
              <a:lnSpc>
                <a:spcPct val="130000"/>
              </a:lnSpc>
              <a:buSzPts val="1400"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83"/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 회의용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455ABD-7E0E-48B3-8B23-6D9553C6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67" y="3435501"/>
            <a:ext cx="4451465" cy="28637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6F95FB-DF31-40EE-A9ED-F9604783932B}"/>
              </a:ext>
            </a:extLst>
          </p:cNvPr>
          <p:cNvSpPr/>
          <p:nvPr/>
        </p:nvSpPr>
        <p:spPr>
          <a:xfrm>
            <a:off x="3046615" y="3429000"/>
            <a:ext cx="1783080" cy="1537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06F44A-9563-4421-8CC3-1905508F0941}"/>
              </a:ext>
            </a:extLst>
          </p:cNvPr>
          <p:cNvSpPr/>
          <p:nvPr/>
        </p:nvSpPr>
        <p:spPr>
          <a:xfrm>
            <a:off x="3046615" y="5608027"/>
            <a:ext cx="1936865" cy="1537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353FA7-5C40-49E3-8C5F-ACD730ECD72A}"/>
              </a:ext>
            </a:extLst>
          </p:cNvPr>
          <p:cNvSpPr/>
          <p:nvPr/>
        </p:nvSpPr>
        <p:spPr>
          <a:xfrm>
            <a:off x="2285168" y="5876378"/>
            <a:ext cx="3179619" cy="42935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74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3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통합 – # 14 서버 개발 환경 세팅</a:t>
            </a:r>
            <a:endParaRPr/>
          </a:p>
        </p:txBody>
      </p:sp>
      <p:cxnSp>
        <p:nvCxnSpPr>
          <p:cNvPr id="490" name="Google Shape;490;p83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1" name="Google Shape;491;p83"/>
          <p:cNvSpPr/>
          <p:nvPr/>
        </p:nvSpPr>
        <p:spPr>
          <a:xfrm>
            <a:off x="465365" y="582270"/>
            <a:ext cx="7707084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lang="ko-KR" altLang="en-US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b="1">
                <a:latin typeface="Calibri"/>
                <a:ea typeface="Calibri"/>
                <a:cs typeface="Calibri"/>
                <a:sym typeface="Calibri"/>
              </a:rPr>
              <a:t>Process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83"/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 회의용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84C5A-8539-4F3D-B83F-1496BD357DE6}"/>
              </a:ext>
            </a:extLst>
          </p:cNvPr>
          <p:cNvSpPr txBox="1"/>
          <p:nvPr/>
        </p:nvSpPr>
        <p:spPr>
          <a:xfrm>
            <a:off x="2137478" y="1546168"/>
            <a:ext cx="147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 Filtering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90A2B-93FB-49B3-8A5B-3225CA521F09}"/>
              </a:ext>
            </a:extLst>
          </p:cNvPr>
          <p:cNvSpPr txBox="1"/>
          <p:nvPr/>
        </p:nvSpPr>
        <p:spPr>
          <a:xfrm>
            <a:off x="4314027" y="1546167"/>
            <a:ext cx="147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Image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0A83A-EA93-4899-9592-7ADCB3A3B102}"/>
              </a:ext>
            </a:extLst>
          </p:cNvPr>
          <p:cNvSpPr txBox="1"/>
          <p:nvPr/>
        </p:nvSpPr>
        <p:spPr>
          <a:xfrm>
            <a:off x="6490576" y="1525487"/>
            <a:ext cx="218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Classifier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4303E-2352-4215-B9F4-ED74B6B2203A}"/>
              </a:ext>
            </a:extLst>
          </p:cNvPr>
          <p:cNvSpPr txBox="1"/>
          <p:nvPr/>
        </p:nvSpPr>
        <p:spPr>
          <a:xfrm>
            <a:off x="396652" y="2459182"/>
            <a:ext cx="147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454F2-F5B9-4A19-924E-67C4A1BB8F47}"/>
              </a:ext>
            </a:extLst>
          </p:cNvPr>
          <p:cNvSpPr txBox="1"/>
          <p:nvPr/>
        </p:nvSpPr>
        <p:spPr>
          <a:xfrm>
            <a:off x="222084" y="3704706"/>
            <a:ext cx="147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Seegene</a:t>
            </a:r>
            <a:r>
              <a:rPr lang="en-US" dirty="0"/>
              <a:t> server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E12002-BF4B-49A4-A530-DDCC6FB77863}"/>
              </a:ext>
            </a:extLst>
          </p:cNvPr>
          <p:cNvSpPr/>
          <p:nvPr/>
        </p:nvSpPr>
        <p:spPr>
          <a:xfrm>
            <a:off x="1795133" y="2221335"/>
            <a:ext cx="6612775" cy="67748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41A6F7-A4CA-42C7-870D-DF3D80D1ADA7}"/>
              </a:ext>
            </a:extLst>
          </p:cNvPr>
          <p:cNvSpPr/>
          <p:nvPr/>
        </p:nvSpPr>
        <p:spPr>
          <a:xfrm>
            <a:off x="1795132" y="2221335"/>
            <a:ext cx="4331347" cy="6774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개발 완료 </a:t>
            </a:r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AC1AA2-C028-4196-948A-BECE779DDD63}"/>
              </a:ext>
            </a:extLst>
          </p:cNvPr>
          <p:cNvSpPr/>
          <p:nvPr/>
        </p:nvSpPr>
        <p:spPr>
          <a:xfrm>
            <a:off x="6126479" y="2212922"/>
            <a:ext cx="2289741" cy="6982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 수 부족 </a:t>
            </a:r>
            <a:r>
              <a:rPr lang="en-US" altLang="ko-KR"/>
              <a:t>(</a:t>
            </a:r>
            <a:r>
              <a:rPr lang="ko-KR" altLang="en-US"/>
              <a:t>정지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721F1C-C10B-4480-92FD-3588C26D3A2A}"/>
              </a:ext>
            </a:extLst>
          </p:cNvPr>
          <p:cNvSpPr/>
          <p:nvPr/>
        </p:nvSpPr>
        <p:spPr>
          <a:xfrm>
            <a:off x="1786821" y="3538557"/>
            <a:ext cx="6612775" cy="67748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067CD9-14EF-48B5-9DEC-4E5DA82F54E3}"/>
              </a:ext>
            </a:extLst>
          </p:cNvPr>
          <p:cNvSpPr/>
          <p:nvPr/>
        </p:nvSpPr>
        <p:spPr>
          <a:xfrm>
            <a:off x="1786821" y="3538557"/>
            <a:ext cx="989630" cy="6774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진행 중</a:t>
            </a:r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E03E3-15E7-46CB-9C24-1BD1E3004AF0}"/>
              </a:ext>
            </a:extLst>
          </p:cNvPr>
          <p:cNvSpPr/>
          <p:nvPr/>
        </p:nvSpPr>
        <p:spPr>
          <a:xfrm>
            <a:off x="3935868" y="4082944"/>
            <a:ext cx="45719" cy="1205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7B0F85-0BD1-4410-A981-542C7EB52061}"/>
              </a:ext>
            </a:extLst>
          </p:cNvPr>
          <p:cNvSpPr/>
          <p:nvPr/>
        </p:nvSpPr>
        <p:spPr>
          <a:xfrm>
            <a:off x="6103619" y="4095511"/>
            <a:ext cx="45719" cy="1205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EC0726-F75D-4982-968A-B04C35B8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4" y="4772999"/>
            <a:ext cx="8654657" cy="199858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34A87D-1E1F-47B5-944D-E6E6BE1EDFAB}"/>
              </a:ext>
            </a:extLst>
          </p:cNvPr>
          <p:cNvSpPr/>
          <p:nvPr/>
        </p:nvSpPr>
        <p:spPr>
          <a:xfrm>
            <a:off x="7583007" y="4766518"/>
            <a:ext cx="1293734" cy="1507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E227B4-D0CD-4142-93B9-415399DC2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07" y="4484131"/>
            <a:ext cx="12477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0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/>
          <p:nvPr/>
        </p:nvSpPr>
        <p:spPr>
          <a:xfrm>
            <a:off x="166254" y="0"/>
            <a:ext cx="28595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 summary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0" name="Google Shape;170;p2"/>
          <p:cNvGraphicFramePr/>
          <p:nvPr>
            <p:extLst>
              <p:ext uri="{D42A27DB-BD31-4B8C-83A1-F6EECF244321}">
                <p14:modId xmlns:p14="http://schemas.microsoft.com/office/powerpoint/2010/main" val="2438612154"/>
              </p:ext>
            </p:extLst>
          </p:nvPr>
        </p:nvGraphicFramePr>
        <p:xfrm>
          <a:off x="59478" y="509866"/>
          <a:ext cx="9025050" cy="5838916"/>
        </p:xfrm>
        <a:graphic>
          <a:graphicData uri="http://schemas.openxmlformats.org/drawingml/2006/table">
            <a:tbl>
              <a:tblPr>
                <a:noFill/>
                <a:tableStyleId>{14F1F301-81CE-4E97-B990-7C26D3B88D77}</a:tableStyleId>
              </a:tblPr>
              <a:tblGrid>
                <a:gridCol w="7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2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스캐너</a:t>
                      </a:r>
                      <a:endParaRPr sz="1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altLang="ko-KR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01/26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02/03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8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WSI</a:t>
                      </a:r>
                      <a:endParaRPr sz="2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Slide</a:t>
                      </a:r>
                      <a:endParaRPr sz="2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Classifier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100" b="1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Lossdiff</a:t>
                      </a:r>
                      <a:endParaRPr sz="11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b="0" i="0" u="none" strike="noStrike" cap="none" dirty="0" err="1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씨젠</a:t>
                      </a:r>
                      <a:r>
                        <a:rPr lang="ko-KR" altLang="en-US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small data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실험 결과 발표</a:t>
                      </a:r>
                      <a:endParaRPr lang="ko-KR" altLang="en-US" sz="1000" b="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Active</a:t>
                      </a:r>
                      <a:r>
                        <a:rPr lang="ko-KR" altLang="en-US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learning</a:t>
                      </a:r>
                      <a:r>
                        <a:rPr lang="ko-KR" altLang="en-US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patch base data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생성 및 전달 완료</a:t>
                      </a:r>
                      <a:endParaRPr sz="1000" b="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1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 Cube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endParaRPr lang="ko-KR" altLang="en-US" sz="1000" b="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Artificial Feature Cubes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관련 실험 결과 발표</a:t>
                      </a:r>
                      <a:r>
                        <a:rPr lang="en-US" altLang="ko-KR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</a:t>
                      </a:r>
                      <a:r>
                        <a:rPr lang="en-US" altLang="ko-KR" sz="1000" b="0" i="0" u="none" strike="noStrike" cap="none" dirty="0" err="1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Willmer</a:t>
                      </a:r>
                      <a:r>
                        <a:rPr lang="en-US" altLang="ko-KR" sz="10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)</a:t>
                      </a:r>
                      <a:endParaRPr lang="ko-KR" altLang="en-US" sz="1000" b="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718704"/>
                  </a:ext>
                </a:extLst>
              </a:tr>
              <a:tr h="26155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Incremental </a:t>
                      </a:r>
                      <a:b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</a:t>
                      </a:r>
                      <a:endParaRPr lang="ko-KR" altLang="en-US" sz="1100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추천 모듈 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lang="ko-KR" altLang="en-US" sz="1100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endParaRPr lang="ko-KR" altLang="en-US" sz="1100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UI/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전문의 진단 테스트 점검 중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endParaRPr lang="ko-KR" altLang="en-US" sz="1100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UI 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점검 간 버그 식별 및 수정 완료</a:t>
                      </a:r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전문의 진단 테스트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~ 2023.01.18</a:t>
                      </a:r>
                      <a:endParaRPr lang="ko-KR" altLang="en-US" sz="1100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</a:t>
                      </a:r>
                      <a:endParaRPr lang="ko-KR" altLang="en-US" sz="1100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Active learning 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결과 점검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lang="ko-KR" altLang="en-US" sz="1100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endParaRPr lang="ko-KR" altLang="en-US" sz="1100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r>
                        <a:rPr lang="ko-KR" altLang="en-US" sz="1100" b="0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재학습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필요 데이터 선별 확인</a:t>
                      </a:r>
                      <a:endParaRPr lang="ko-KR" altLang="en-US" sz="1100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세부 논의사항 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 식별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</a:t>
                      </a:r>
                      <a:endParaRPr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</a:t>
                      </a:r>
                      <a:r>
                        <a:rPr 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UI/</a:t>
                      </a:r>
                      <a:r>
                        <a:rPr lang="en-US" altLang="ko-KR" sz="1100" b="0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전문의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100" b="0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진단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100" b="0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테스트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100" b="0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점검</a:t>
                      </a:r>
                      <a:r>
                        <a:rPr 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lang="ko-KR" altLang="en-US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endParaRPr lang="ko-KR" altLang="en-US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2023/2/2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까지 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 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WSI </a:t>
                      </a:r>
                      <a:r>
                        <a:rPr lang="ko-KR" altLang="en-US" sz="1100" b="0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재진단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완료</a:t>
                      </a:r>
                      <a:endParaRPr lang="en-US" altLang="ko-KR" sz="11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r>
                        <a:rPr lang="ko-KR" altLang="en-US" sz="1100" b="0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재진단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결과 현황 분석</a:t>
                      </a:r>
                      <a:endParaRPr sz="11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</a:t>
                      </a:r>
                      <a:endParaRPr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</a:t>
                      </a:r>
                      <a:r>
                        <a:rPr 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Training part 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추가</a:t>
                      </a:r>
                      <a:r>
                        <a:rPr 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준비</a:t>
                      </a:r>
                      <a:r>
                        <a:rPr 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lang="ko-KR" altLang="en-US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endParaRPr lang="ko-KR" altLang="en-US" dirty="0"/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# 226 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서버</a:t>
                      </a:r>
                      <a:r>
                        <a:rPr lang="en-US" altLang="ko-KR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2023/2/8 </a:t>
                      </a:r>
                      <a:r>
                        <a:rPr lang="ko-KR" altLang="en-US" sz="1100" b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사용 가능</a:t>
                      </a:r>
                      <a:endParaRPr lang="en-US" altLang="ko-KR" sz="11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5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lang="en-US" altLang="ko-KR" sz="1100" b="0" u="none" strike="noStrike" cap="none" dirty="0">
                        <a:latin typeface="Calibri"/>
                        <a:cs typeface="Calibri"/>
                        <a:sym typeface="Calibri"/>
                      </a:endParaRPr>
                    </a:p>
                    <a:p>
                      <a:pPr marL="0" marR="0" lvl="5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- One-classification: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5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5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</a:t>
                      </a:r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imbalance </a:t>
                      </a:r>
                      <a:r>
                        <a:rPr kumimoji="0" lang="ko-KR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데이터셋으로 인한 성능 악화 방지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1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8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VIT</a:t>
                      </a:r>
                      <a:endParaRPr sz="18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UCEC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셋 기반 실험 중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1D1C1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기타</a:t>
                      </a:r>
                      <a:endParaRPr sz="18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브라이언 학생 휴가</a:t>
                      </a:r>
                      <a:endParaRPr lang="en-US" altLang="ko-KR" sz="1100" b="0" i="0" u="none" strike="noStrike" cap="none" dirty="0">
                        <a:solidFill>
                          <a:srgbClr val="1D1C1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2/10 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씨젠</a:t>
                      </a:r>
                      <a:r>
                        <a:rPr lang="ko-KR" altLang="en-US" sz="11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출장 예정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</a:t>
                      </a:r>
                      <a:r>
                        <a:rPr lang="ko-KR" altLang="en-US" sz="1100" b="0" i="0" u="none" strike="noStrike" cap="none" dirty="0" err="1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김유승</a:t>
                      </a:r>
                      <a:r>
                        <a:rPr lang="en-US" altLang="ko-KR" sz="11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정민규</a:t>
                      </a:r>
                      <a:r>
                        <a:rPr lang="en-US" altLang="ko-KR" sz="11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강현구</a:t>
                      </a:r>
                      <a:r>
                        <a:rPr lang="en-US" altLang="ko-KR" sz="1100" b="0" i="0" u="none" strike="noStrike" cap="none" dirty="0">
                          <a:solidFill>
                            <a:srgbClr val="1D1C1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Google Shape;495;p83">
            <a:extLst>
              <a:ext uri="{FF2B5EF4-FFF2-40B4-BE49-F238E27FC236}">
                <a16:creationId xmlns:a16="http://schemas.microsoft.com/office/drawing/2014/main" id="{E4D67CBA-0447-4600-9113-0ABC9399C1B7}"/>
              </a:ext>
            </a:extLst>
          </p:cNvPr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 회의용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altLang="ko-KR" sz="2000" b="1" dirty="0"/>
              <a:t>patient level classification</a:t>
            </a:r>
            <a:r>
              <a:rPr lang="ko-KR" altLang="en-US" sz="2000" b="1" dirty="0"/>
              <a:t>을 위한 방안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p84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4" name="Google Shape;504;p84"/>
          <p:cNvSpPr txBox="1"/>
          <p:nvPr/>
        </p:nvSpPr>
        <p:spPr>
          <a:xfrm>
            <a:off x="1524000" y="1145432"/>
            <a:ext cx="35967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data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5" name="Google Shape;505;p84"/>
          <p:cNvGraphicFramePr/>
          <p:nvPr/>
        </p:nvGraphicFramePr>
        <p:xfrm>
          <a:off x="1524000" y="1449793"/>
          <a:ext cx="6096000" cy="1483400"/>
        </p:xfrm>
        <a:graphic>
          <a:graphicData uri="http://schemas.openxmlformats.org/drawingml/2006/table">
            <a:tbl>
              <a:tblPr firstRow="1" bandRow="1">
                <a:noFill/>
                <a:tableStyleId>{14F1F301-81CE-4E97-B990-7C26D3B88D77}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Class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n(케이스)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n(이미지)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총 용량(GB)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144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211,998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840.58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78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130,585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584.20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222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342,583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1,424.78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6" name="Google Shape;506;p84"/>
          <p:cNvGraphicFramePr/>
          <p:nvPr/>
        </p:nvGraphicFramePr>
        <p:xfrm>
          <a:off x="1524000" y="3395451"/>
          <a:ext cx="6096000" cy="1483400"/>
        </p:xfrm>
        <a:graphic>
          <a:graphicData uri="http://schemas.openxmlformats.org/drawingml/2006/table">
            <a:tbl>
              <a:tblPr firstRow="1" bandRow="1">
                <a:noFill/>
                <a:tableStyleId>{14F1F301-81CE-4E97-B990-7C26D3B88D77}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Class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n(케이스)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n(이미지)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총 용량(GB)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59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75,072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386.95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29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48,861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231.18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123,933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618.13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7" name="Google Shape;507;p84"/>
          <p:cNvSpPr txBox="1"/>
          <p:nvPr/>
        </p:nvSpPr>
        <p:spPr>
          <a:xfrm>
            <a:off x="1523999" y="3091450"/>
            <a:ext cx="35967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95;p83">
            <a:extLst>
              <a:ext uri="{FF2B5EF4-FFF2-40B4-BE49-F238E27FC236}">
                <a16:creationId xmlns:a16="http://schemas.microsoft.com/office/drawing/2014/main" id="{91762C34-9D77-4DC5-9C53-55676814AAC3}"/>
              </a:ext>
            </a:extLst>
          </p:cNvPr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회의용</a:t>
            </a:r>
            <a:endParaRPr dirty="0"/>
          </a:p>
        </p:txBody>
      </p:sp>
      <p:sp>
        <p:nvSpPr>
          <p:cNvPr id="10" name="Google Shape;492;p83">
            <a:extLst>
              <a:ext uri="{FF2B5EF4-FFF2-40B4-BE49-F238E27FC236}">
                <a16:creationId xmlns:a16="http://schemas.microsoft.com/office/drawing/2014/main" id="{5BDE509A-A54D-4947-8105-0D3004049E2A}"/>
              </a:ext>
            </a:extLst>
          </p:cNvPr>
          <p:cNvSpPr txBox="1"/>
          <p:nvPr/>
        </p:nvSpPr>
        <p:spPr>
          <a:xfrm>
            <a:off x="715588" y="5179302"/>
            <a:ext cx="8004548" cy="65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altLang="en-US" dirty="0"/>
              <a:t>각 </a:t>
            </a:r>
            <a:r>
              <a:rPr lang="en-US" dirty="0"/>
              <a:t>Case(</a:t>
            </a:r>
            <a:r>
              <a:rPr lang="ko-KR" altLang="en-US" dirty="0"/>
              <a:t>환자</a:t>
            </a:r>
            <a:r>
              <a:rPr lang="en-US" dirty="0"/>
              <a:t>)</a:t>
            </a:r>
            <a:r>
              <a:rPr lang="ko-KR" altLang="en-US" dirty="0"/>
              <a:t>를</a:t>
            </a:r>
            <a:r>
              <a:rPr lang="en-US" dirty="0"/>
              <a:t> </a:t>
            </a:r>
            <a:r>
              <a:rPr lang="ko-KR" altLang="en-US" dirty="0"/>
              <a:t>구성하는 </a:t>
            </a:r>
            <a:r>
              <a:rPr lang="en-US" altLang="ko-KR" dirty="0"/>
              <a:t>image</a:t>
            </a:r>
            <a:r>
              <a:rPr lang="ko-KR" altLang="en-US" dirty="0"/>
              <a:t>에 대한 </a:t>
            </a:r>
            <a:r>
              <a:rPr lang="en-US" altLang="ko-KR" dirty="0"/>
              <a:t>[“</a:t>
            </a:r>
            <a:r>
              <a:rPr lang="ko-KR" altLang="en-US" dirty="0"/>
              <a:t>줌</a:t>
            </a:r>
            <a:r>
              <a:rPr lang="en-US" altLang="ko-KR" dirty="0"/>
              <a:t>”, “</a:t>
            </a:r>
            <a:r>
              <a:rPr lang="ko-KR" altLang="en-US" dirty="0"/>
              <a:t>진단 결과</a:t>
            </a:r>
            <a:r>
              <a:rPr lang="en-US" altLang="ko-KR" dirty="0"/>
              <a:t>”, “Confidence”]</a:t>
            </a:r>
            <a:r>
              <a:rPr lang="ko-KR" altLang="en-US" dirty="0"/>
              <a:t>를 하나의 레코드로 하여 </a:t>
            </a:r>
            <a:r>
              <a:rPr lang="en-US" altLang="ko-KR" dirty="0"/>
              <a:t>“CaseName.csv”</a:t>
            </a:r>
            <a:r>
              <a:rPr lang="ko-KR" altLang="en-US" dirty="0"/>
              <a:t>파일 생성</a:t>
            </a:r>
            <a:r>
              <a:rPr lang="en-US" altLang="ko-KR" dirty="0"/>
              <a:t>(</a:t>
            </a:r>
            <a:r>
              <a:rPr lang="ko-KR" altLang="en-US" dirty="0"/>
              <a:t>레코드 수 </a:t>
            </a:r>
            <a:r>
              <a:rPr lang="en-US" altLang="ko-KR" dirty="0"/>
              <a:t>= image 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8588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altLang="ko-KR" sz="2000" b="1" dirty="0"/>
              <a:t>patient level classification</a:t>
            </a:r>
            <a:r>
              <a:rPr lang="ko-KR" altLang="en-US" sz="2000" b="1" dirty="0"/>
              <a:t>을 위한 방안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p84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495;p83">
            <a:extLst>
              <a:ext uri="{FF2B5EF4-FFF2-40B4-BE49-F238E27FC236}">
                <a16:creationId xmlns:a16="http://schemas.microsoft.com/office/drawing/2014/main" id="{91762C34-9D77-4DC5-9C53-55676814AAC3}"/>
              </a:ext>
            </a:extLst>
          </p:cNvPr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회의용</a:t>
            </a:r>
            <a:endParaRPr dirty="0"/>
          </a:p>
        </p:txBody>
      </p:sp>
      <p:sp>
        <p:nvSpPr>
          <p:cNvPr id="10" name="Google Shape;492;p83">
            <a:extLst>
              <a:ext uri="{FF2B5EF4-FFF2-40B4-BE49-F238E27FC236}">
                <a16:creationId xmlns:a16="http://schemas.microsoft.com/office/drawing/2014/main" id="{5BDE509A-A54D-4947-8105-0D3004049E2A}"/>
              </a:ext>
            </a:extLst>
          </p:cNvPr>
          <p:cNvSpPr txBox="1"/>
          <p:nvPr/>
        </p:nvSpPr>
        <p:spPr>
          <a:xfrm>
            <a:off x="715588" y="3970996"/>
            <a:ext cx="8004548" cy="65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en-US" altLang="ko-KR" dirty="0"/>
              <a:t>Naive Bayes + Long term dependency</a:t>
            </a:r>
            <a:r>
              <a:rPr lang="ko-KR" altLang="en-US" dirty="0"/>
              <a:t>를 표현할 수 있는 모델</a:t>
            </a:r>
            <a:endParaRPr lang="en-US" altLang="ko-KR" dirty="0"/>
          </a:p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en-US" altLang="ko-KR" dirty="0"/>
              <a:t>one-to-one RNN </a:t>
            </a:r>
            <a:r>
              <a:rPr lang="ko-KR" altLang="en-US" dirty="0"/>
              <a:t>등 구상했으나 구체화 필요</a:t>
            </a:r>
            <a:endParaRPr lang="en-US" altLang="ko-KR" dirty="0"/>
          </a:p>
        </p:txBody>
      </p:sp>
      <p:sp>
        <p:nvSpPr>
          <p:cNvPr id="11" name="Google Shape;491;p83">
            <a:extLst>
              <a:ext uri="{FF2B5EF4-FFF2-40B4-BE49-F238E27FC236}">
                <a16:creationId xmlns:a16="http://schemas.microsoft.com/office/drawing/2014/main" id="{6ED5A850-1F83-4FBD-8674-D52BA98AA6EC}"/>
              </a:ext>
            </a:extLst>
          </p:cNvPr>
          <p:cNvSpPr/>
          <p:nvPr/>
        </p:nvSpPr>
        <p:spPr>
          <a:xfrm>
            <a:off x="465365" y="582270"/>
            <a:ext cx="7707084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방안 </a:t>
            </a: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1: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입력 이미지마다 확률을 업데이트하는 방법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erratic-tailor-f01.notion.site/image/https%3A%2F%2Fs3-us-west-2.amazonaws.com%2Fsecure.notion-static.com%2Fa5f96c01-0405-4173-b5a7-56848ed6f570%2FUntitled.png?id=b7670990-1fac-4305-974c-b690f0d169bf&amp;table=block&amp;spaceId=ad2a71b5-1b0d-4734-bbc4-60a807442e5d&amp;width=1140&amp;userId=&amp;cache=v2">
            <a:extLst>
              <a:ext uri="{FF2B5EF4-FFF2-40B4-BE49-F238E27FC236}">
                <a16:creationId xmlns:a16="http://schemas.microsoft.com/office/drawing/2014/main" id="{D956BEC7-D510-4D79-8D7E-EAD7DC70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2057"/>
            <a:ext cx="5486400" cy="172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600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altLang="ko-KR" sz="2000" b="1" dirty="0"/>
              <a:t>patient level classification</a:t>
            </a:r>
            <a:r>
              <a:rPr lang="ko-KR" altLang="en-US" sz="2000" b="1" dirty="0"/>
              <a:t>을 위한 방안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p84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495;p83">
            <a:extLst>
              <a:ext uri="{FF2B5EF4-FFF2-40B4-BE49-F238E27FC236}">
                <a16:creationId xmlns:a16="http://schemas.microsoft.com/office/drawing/2014/main" id="{91762C34-9D77-4DC5-9C53-55676814AAC3}"/>
              </a:ext>
            </a:extLst>
          </p:cNvPr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회의용</a:t>
            </a:r>
            <a:endParaRPr dirty="0"/>
          </a:p>
        </p:txBody>
      </p:sp>
      <p:sp>
        <p:nvSpPr>
          <p:cNvPr id="11" name="Google Shape;491;p83">
            <a:extLst>
              <a:ext uri="{FF2B5EF4-FFF2-40B4-BE49-F238E27FC236}">
                <a16:creationId xmlns:a16="http://schemas.microsoft.com/office/drawing/2014/main" id="{6ED5A850-1F83-4FBD-8674-D52BA98AA6EC}"/>
              </a:ext>
            </a:extLst>
          </p:cNvPr>
          <p:cNvSpPr/>
          <p:nvPr/>
        </p:nvSpPr>
        <p:spPr>
          <a:xfrm>
            <a:off x="465365" y="582270"/>
            <a:ext cx="7707084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방안 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altLang="ko-KR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일반적으로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사용되는 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time series classification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92;p83">
            <a:extLst>
              <a:ext uri="{FF2B5EF4-FFF2-40B4-BE49-F238E27FC236}">
                <a16:creationId xmlns:a16="http://schemas.microsoft.com/office/drawing/2014/main" id="{07AFEBCA-1B7C-496B-99C7-BD3A8B592F29}"/>
              </a:ext>
            </a:extLst>
          </p:cNvPr>
          <p:cNvSpPr txBox="1"/>
          <p:nvPr/>
        </p:nvSpPr>
        <p:spPr>
          <a:xfrm>
            <a:off x="715588" y="1138017"/>
            <a:ext cx="8004548" cy="1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ko-KR" altLang="en-US" dirty="0"/>
              <a:t>사진 </a:t>
            </a:r>
            <a:r>
              <a:rPr lang="en-US" altLang="ko-KR" dirty="0"/>
              <a:t>1</a:t>
            </a:r>
            <a:r>
              <a:rPr lang="ko-KR" altLang="en-US" dirty="0"/>
              <a:t>장이 한 </a:t>
            </a:r>
            <a:r>
              <a:rPr lang="en-US" altLang="ko-KR" dirty="0"/>
              <a:t>time stamp</a:t>
            </a:r>
            <a:r>
              <a:rPr lang="ko-KR" altLang="en-US" dirty="0"/>
              <a:t>라고 생각하면 환자마다 찍히는 사진이 다르기 때문에 </a:t>
            </a:r>
            <a:r>
              <a:rPr lang="en-US" altLang="ko-KR" dirty="0"/>
              <a:t>case</a:t>
            </a:r>
            <a:r>
              <a:rPr lang="ko-KR" altLang="en-US" dirty="0"/>
              <a:t>마다 다양한 길이의 </a:t>
            </a:r>
            <a:r>
              <a:rPr lang="en-US" altLang="ko-KR" dirty="0"/>
              <a:t>time series data</a:t>
            </a:r>
            <a:r>
              <a:rPr lang="ko-KR" altLang="en-US" dirty="0"/>
              <a:t>를 </a:t>
            </a:r>
            <a:r>
              <a:rPr lang="en-US" altLang="ko-KR" dirty="0"/>
              <a:t>classification</a:t>
            </a:r>
            <a:r>
              <a:rPr lang="ko-KR" altLang="en-US" dirty="0"/>
              <a:t> 필요 </a:t>
            </a:r>
            <a:r>
              <a:rPr lang="ko-KR" altLang="ko-KR" dirty="0"/>
              <a:t>→</a:t>
            </a:r>
            <a:r>
              <a:rPr lang="en-US" altLang="ko-KR" dirty="0"/>
              <a:t> variable length series classification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ko-KR" altLang="en-US" dirty="0"/>
              <a:t>입력 </a:t>
            </a:r>
            <a:r>
              <a:rPr lang="en-US" altLang="ko-KR" dirty="0"/>
              <a:t>: </a:t>
            </a:r>
            <a:r>
              <a:rPr lang="ko-KR" altLang="en-US" dirty="0"/>
              <a:t>다양한 길이의 </a:t>
            </a:r>
            <a:r>
              <a:rPr lang="en-US" dirty="0"/>
              <a:t>time series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ko-KR" altLang="en-US" dirty="0"/>
              <a:t>출력 </a:t>
            </a:r>
            <a:r>
              <a:rPr lang="en-US" altLang="ko-KR" dirty="0"/>
              <a:t>: </a:t>
            </a:r>
            <a:r>
              <a:rPr lang="ko-KR" altLang="en-US" dirty="0"/>
              <a:t>환자단위의 </a:t>
            </a:r>
            <a:r>
              <a:rPr lang="en-US" altLang="ko-KR" dirty="0"/>
              <a:t>M/N </a:t>
            </a:r>
            <a:r>
              <a:rPr lang="ko-KR" altLang="en-US" dirty="0"/>
              <a:t>분류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34C92-5A97-4041-B818-24D0A3CA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09" y="2350616"/>
            <a:ext cx="5849706" cy="42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85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altLang="ko-KR" sz="2000" b="1" dirty="0"/>
              <a:t>patient level classification</a:t>
            </a:r>
            <a:r>
              <a:rPr lang="ko-KR" altLang="en-US" sz="2000" b="1" dirty="0"/>
              <a:t>을 위한 방안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p84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495;p83">
            <a:extLst>
              <a:ext uri="{FF2B5EF4-FFF2-40B4-BE49-F238E27FC236}">
                <a16:creationId xmlns:a16="http://schemas.microsoft.com/office/drawing/2014/main" id="{91762C34-9D77-4DC5-9C53-55676814AAC3}"/>
              </a:ext>
            </a:extLst>
          </p:cNvPr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회의용</a:t>
            </a:r>
            <a:endParaRPr dirty="0"/>
          </a:p>
        </p:txBody>
      </p:sp>
      <p:sp>
        <p:nvSpPr>
          <p:cNvPr id="11" name="Google Shape;491;p83">
            <a:extLst>
              <a:ext uri="{FF2B5EF4-FFF2-40B4-BE49-F238E27FC236}">
                <a16:creationId xmlns:a16="http://schemas.microsoft.com/office/drawing/2014/main" id="{6ED5A850-1F83-4FBD-8674-D52BA98AA6EC}"/>
              </a:ext>
            </a:extLst>
          </p:cNvPr>
          <p:cNvSpPr/>
          <p:nvPr/>
        </p:nvSpPr>
        <p:spPr>
          <a:xfrm>
            <a:off x="465365" y="582270"/>
            <a:ext cx="7707084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Toy project 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: benchmark dataset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으로 작동하는지 먼저 확인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92;p83">
            <a:extLst>
              <a:ext uri="{FF2B5EF4-FFF2-40B4-BE49-F238E27FC236}">
                <a16:creationId xmlns:a16="http://schemas.microsoft.com/office/drawing/2014/main" id="{BE087240-7842-48B8-9A41-99A1C8B15746}"/>
              </a:ext>
            </a:extLst>
          </p:cNvPr>
          <p:cNvSpPr txBox="1"/>
          <p:nvPr/>
        </p:nvSpPr>
        <p:spPr>
          <a:xfrm>
            <a:off x="715588" y="1138017"/>
            <a:ext cx="8004548" cy="149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en-US" altLang="ko-KR" dirty="0" err="1"/>
              <a:t>ptb</a:t>
            </a:r>
            <a:r>
              <a:rPr lang="en-US" altLang="ko-KR" dirty="0"/>
              <a:t> dataset: </a:t>
            </a:r>
            <a:r>
              <a:rPr lang="ko-KR" altLang="en-US" dirty="0"/>
              <a:t>심전도를 기록한 데이터셋</a:t>
            </a:r>
            <a:endParaRPr lang="en-US" altLang="ko-KR" dirty="0"/>
          </a:p>
          <a:p>
            <a:pPr marL="285750" lvl="0" indent="-285750">
              <a:lnSpc>
                <a:spcPct val="130000"/>
              </a:lnSpc>
              <a:buSzPts val="1400"/>
              <a:buFontTx/>
              <a:buChar char="-"/>
            </a:pPr>
            <a:r>
              <a:rPr lang="ko-KR" altLang="en-US" dirty="0"/>
              <a:t>최대 </a:t>
            </a:r>
            <a:r>
              <a:rPr lang="en-US" altLang="ko-KR" dirty="0"/>
              <a:t>180</a:t>
            </a:r>
            <a:r>
              <a:rPr lang="ko-KR" altLang="en-US" dirty="0"/>
              <a:t>길이를 가진 </a:t>
            </a:r>
            <a:r>
              <a:rPr lang="en-US" altLang="ko-KR" dirty="0"/>
              <a:t>time series</a:t>
            </a:r>
            <a:r>
              <a:rPr lang="ko-KR" altLang="en-US" dirty="0"/>
              <a:t>이며 이것이 비정상 심전도인지 정상 심전도인지 구분하는 문제</a:t>
            </a:r>
            <a:endParaRPr lang="en-US" altLang="ko-KR" dirty="0"/>
          </a:p>
          <a:p>
            <a:pPr marL="285750" lvl="0" indent="-285750">
              <a:lnSpc>
                <a:spcPct val="130000"/>
              </a:lnSpc>
              <a:buSzPts val="1400"/>
              <a:buFontTx/>
              <a:buChar char="-"/>
            </a:pPr>
            <a:r>
              <a:rPr lang="ko-KR" altLang="en-US" dirty="0"/>
              <a:t>시퀀스의 길이는 데이터마다 다름</a:t>
            </a:r>
            <a:endParaRPr lang="en-US" altLang="ko-KR" dirty="0"/>
          </a:p>
          <a:p>
            <a:pPr marL="285750" lvl="0" indent="-285750">
              <a:lnSpc>
                <a:spcPct val="130000"/>
              </a:lnSpc>
              <a:buSzPts val="1400"/>
              <a:buFontTx/>
              <a:buChar char="-"/>
            </a:pPr>
            <a:r>
              <a:rPr lang="ko-KR" altLang="en-US" dirty="0"/>
              <a:t>시퀀스의 길이</a:t>
            </a:r>
            <a:r>
              <a:rPr lang="en-US" altLang="ko-KR" dirty="0"/>
              <a:t>(</a:t>
            </a:r>
            <a:r>
              <a:rPr lang="ko-KR" altLang="en-US" dirty="0"/>
              <a:t>촬영된 이미지의 수</a:t>
            </a:r>
            <a:r>
              <a:rPr lang="en-US" altLang="ko-KR" dirty="0"/>
              <a:t>)</a:t>
            </a:r>
            <a:r>
              <a:rPr lang="ko-KR" altLang="en-US" dirty="0"/>
              <a:t>가 매번 다른 우리의 문제에 맞는 설정</a:t>
            </a:r>
            <a:endParaRPr lang="en-US" altLang="ko-KR" dirty="0"/>
          </a:p>
          <a:p>
            <a:pPr marL="285750" lvl="0" indent="-285750">
              <a:lnSpc>
                <a:spcPct val="130000"/>
              </a:lnSpc>
              <a:buSzPts val="1400"/>
              <a:buFontTx/>
              <a:buChar char="-"/>
            </a:pPr>
            <a:r>
              <a:rPr lang="ko-KR" altLang="en-US" dirty="0"/>
              <a:t>아래는 시퀀스의 길이를 나타낸 </a:t>
            </a:r>
            <a:r>
              <a:rPr lang="en-US" altLang="ko-KR" dirty="0"/>
              <a:t>bar plot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https://erratic-tailor-f01.notion.site/image/https%3A%2F%2Fs3-us-west-2.amazonaws.com%2Fsecure.notion-static.com%2F91eb4a6a-73ad-4cf0-87ae-d5ac5fa8a9e0%2FUntitled.png?id=cb6e112b-8574-4b21-bce2-2dfd6dd48c98&amp;table=block&amp;spaceId=ad2a71b5-1b0d-4734-bbc4-60a807442e5d&amp;width=2000&amp;userId=&amp;cache=v2">
            <a:extLst>
              <a:ext uri="{FF2B5EF4-FFF2-40B4-BE49-F238E27FC236}">
                <a16:creationId xmlns:a16="http://schemas.microsoft.com/office/drawing/2014/main" id="{8AE7ED75-DE31-4A10-A620-9484E146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8" y="2962330"/>
            <a:ext cx="4286247" cy="21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rratic-tailor-f01.notion.site/image/https%3A%2F%2Fs3-us-west-2.amazonaws.com%2Fsecure.notion-static.com%2F589f5ed4-8286-47c9-99c5-4150cc4d6b8a%2FUntitled.png?id=7b8c00cf-2e55-4a0b-a8a0-24e8362f8344&amp;table=block&amp;spaceId=ad2a71b5-1b0d-4734-bbc4-60a807442e5d&amp;width=2000&amp;userId=&amp;cache=v2">
            <a:extLst>
              <a:ext uri="{FF2B5EF4-FFF2-40B4-BE49-F238E27FC236}">
                <a16:creationId xmlns:a16="http://schemas.microsoft.com/office/drawing/2014/main" id="{5D376C0F-B03F-49F6-AE54-A6B9631F8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845" y="2962330"/>
            <a:ext cx="4286249" cy="217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08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altLang="ko-KR" sz="2000" b="1" dirty="0"/>
              <a:t>patient level classification</a:t>
            </a:r>
            <a:r>
              <a:rPr lang="ko-KR" altLang="en-US" sz="2000" b="1" dirty="0"/>
              <a:t>을 위한 방안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p84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495;p83">
            <a:extLst>
              <a:ext uri="{FF2B5EF4-FFF2-40B4-BE49-F238E27FC236}">
                <a16:creationId xmlns:a16="http://schemas.microsoft.com/office/drawing/2014/main" id="{91762C34-9D77-4DC5-9C53-55676814AAC3}"/>
              </a:ext>
            </a:extLst>
          </p:cNvPr>
          <p:cNvSpPr/>
          <p:nvPr/>
        </p:nvSpPr>
        <p:spPr>
          <a:xfrm>
            <a:off x="7671816" y="-9331"/>
            <a:ext cx="1472184" cy="31546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회의용</a:t>
            </a:r>
            <a:endParaRPr dirty="0"/>
          </a:p>
        </p:txBody>
      </p:sp>
      <p:sp>
        <p:nvSpPr>
          <p:cNvPr id="11" name="Google Shape;491;p83">
            <a:extLst>
              <a:ext uri="{FF2B5EF4-FFF2-40B4-BE49-F238E27FC236}">
                <a16:creationId xmlns:a16="http://schemas.microsoft.com/office/drawing/2014/main" id="{6ED5A850-1F83-4FBD-8674-D52BA98AA6EC}"/>
              </a:ext>
            </a:extLst>
          </p:cNvPr>
          <p:cNvSpPr/>
          <p:nvPr/>
        </p:nvSpPr>
        <p:spPr>
          <a:xfrm>
            <a:off x="465365" y="582270"/>
            <a:ext cx="7707084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Toy project </a:t>
            </a:r>
            <a:r>
              <a:rPr lang="ko-KR" alt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lang="en-US" altLang="ko-KR" b="1" dirty="0">
                <a:latin typeface="Calibri"/>
                <a:ea typeface="Calibri"/>
                <a:cs typeface="Calibri"/>
                <a:sym typeface="Calibri"/>
              </a:rPr>
              <a:t>: benchmark dataset</a:t>
            </a:r>
            <a:r>
              <a:rPr lang="ko-KR" altLang="en-US" b="1" dirty="0">
                <a:latin typeface="Calibri"/>
                <a:ea typeface="Calibri"/>
                <a:cs typeface="Calibri"/>
                <a:sym typeface="Calibri"/>
              </a:rPr>
              <a:t>으로 작동하는지 먼저 확인</a:t>
            </a:r>
            <a:endParaRPr sz="1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92;p83">
            <a:extLst>
              <a:ext uri="{FF2B5EF4-FFF2-40B4-BE49-F238E27FC236}">
                <a16:creationId xmlns:a16="http://schemas.microsoft.com/office/drawing/2014/main" id="{BE087240-7842-48B8-9A41-99A1C8B15746}"/>
              </a:ext>
            </a:extLst>
          </p:cNvPr>
          <p:cNvSpPr txBox="1"/>
          <p:nvPr/>
        </p:nvSpPr>
        <p:spPr>
          <a:xfrm>
            <a:off x="715588" y="1138017"/>
            <a:ext cx="8004548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8C3C9C-947A-4524-A71B-4FDFDA6D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00" y="1510386"/>
            <a:ext cx="4330923" cy="3276768"/>
          </a:xfrm>
          <a:prstGeom prst="rect">
            <a:avLst/>
          </a:prstGeom>
        </p:spPr>
      </p:pic>
      <p:sp>
        <p:nvSpPr>
          <p:cNvPr id="12" name="Google Shape;492;p83">
            <a:extLst>
              <a:ext uri="{FF2B5EF4-FFF2-40B4-BE49-F238E27FC236}">
                <a16:creationId xmlns:a16="http://schemas.microsoft.com/office/drawing/2014/main" id="{CDFC098F-E121-48C8-8974-7AAB3A97CEB8}"/>
              </a:ext>
            </a:extLst>
          </p:cNvPr>
          <p:cNvSpPr txBox="1"/>
          <p:nvPr/>
        </p:nvSpPr>
        <p:spPr>
          <a:xfrm>
            <a:off x="715588" y="5119467"/>
            <a:ext cx="8004548" cy="93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en-US" altLang="ko-KR" dirty="0"/>
              <a:t>data</a:t>
            </a:r>
            <a:r>
              <a:rPr lang="ko-KR" altLang="en-US" dirty="0"/>
              <a:t>의 </a:t>
            </a:r>
            <a:r>
              <a:rPr lang="en-US" altLang="ko-KR" dirty="0"/>
              <a:t>dimensionality</a:t>
            </a:r>
            <a:r>
              <a:rPr lang="ko-KR" altLang="en-US" dirty="0"/>
              <a:t> 차이</a:t>
            </a:r>
            <a:r>
              <a:rPr lang="en-US" altLang="ko-KR" dirty="0"/>
              <a:t>(</a:t>
            </a:r>
            <a:r>
              <a:rPr lang="en-US" altLang="ko-KR" dirty="0" err="1"/>
              <a:t>Seegene</a:t>
            </a:r>
            <a:r>
              <a:rPr lang="ko-KR" altLang="en-US" dirty="0"/>
              <a:t>이 매우 거대하여</a:t>
            </a:r>
            <a:r>
              <a:rPr lang="en-US" altLang="ko-KR" dirty="0"/>
              <a:t>, </a:t>
            </a:r>
            <a:r>
              <a:rPr lang="ko-KR" altLang="en-US" dirty="0"/>
              <a:t>적합</a:t>
            </a:r>
            <a:r>
              <a:rPr lang="en-US" altLang="ko-KR" dirty="0"/>
              <a:t>, </a:t>
            </a:r>
            <a:r>
              <a:rPr lang="ko-KR" altLang="en-US" dirty="0"/>
              <a:t>시간 내 추론 등 이슈 가능성</a:t>
            </a:r>
            <a:r>
              <a:rPr lang="en-US" altLang="ko-KR" dirty="0"/>
              <a:t>)</a:t>
            </a:r>
            <a:endParaRPr lang="ko-KR" altLang="en-US" dirty="0"/>
          </a:p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en-US" altLang="ko-KR" dirty="0" err="1"/>
              <a:t>Seegene</a:t>
            </a:r>
            <a:r>
              <a:rPr lang="en-US" altLang="ko-KR" dirty="0"/>
              <a:t> </a:t>
            </a:r>
            <a:r>
              <a:rPr lang="ko-KR" altLang="en-US" dirty="0"/>
              <a:t>데이터는 </a:t>
            </a:r>
            <a:r>
              <a:rPr lang="en-US" altLang="ko-KR" dirty="0"/>
              <a:t>multivariate time series</a:t>
            </a:r>
          </a:p>
          <a:p>
            <a:pPr marL="171450" lvl="0" indent="-171450">
              <a:lnSpc>
                <a:spcPct val="130000"/>
              </a:lnSpc>
              <a:buSzPts val="1400"/>
              <a:buFont typeface="Arial"/>
              <a:buChar char="•"/>
            </a:pPr>
            <a:r>
              <a:rPr lang="ko-KR" altLang="en-US" dirty="0"/>
              <a:t>적합한 모델 </a:t>
            </a:r>
            <a:r>
              <a:rPr lang="en-US" altLang="ko-KR" dirty="0"/>
              <a:t>+ </a:t>
            </a:r>
            <a:r>
              <a:rPr lang="ko-KR" altLang="en-US" dirty="0"/>
              <a:t>적합한 구조에 대한 고찰이 없음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61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63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" name="Google Shape;176;p63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현미경 시스템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 summary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2" name="Google Shape;182;p3"/>
          <p:cNvGraphicFramePr/>
          <p:nvPr>
            <p:extLst>
              <p:ext uri="{D42A27DB-BD31-4B8C-83A1-F6EECF244321}">
                <p14:modId xmlns:p14="http://schemas.microsoft.com/office/powerpoint/2010/main" val="3542856752"/>
              </p:ext>
            </p:extLst>
          </p:nvPr>
        </p:nvGraphicFramePr>
        <p:xfrm>
          <a:off x="187737" y="628650"/>
          <a:ext cx="8768525" cy="2893251"/>
        </p:xfrm>
        <a:graphic>
          <a:graphicData uri="http://schemas.openxmlformats.org/drawingml/2006/table">
            <a:tbl>
              <a:tblPr>
                <a:noFill/>
                <a:tableStyleId>{14F1F301-81CE-4E97-B990-7C26D3B88D77}</a:tableStyleId>
              </a:tblPr>
              <a:tblGrid>
                <a:gridCol w="129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현미경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altLang="ko-KR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01/26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02/03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</a:t>
                      </a:r>
                      <a:r>
                        <a:rPr lang="en-US" sz="12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b="1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통합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전체 </a:t>
                      </a:r>
                      <a:r>
                        <a:rPr lang="en-US" altLang="ko-KR" sz="1200" b="0" u="none" strike="noStrike" cap="none" dirty="0">
                          <a:solidFill>
                            <a:schemeClr val="dk1"/>
                          </a:solidFill>
                        </a:rPr>
                        <a:t>flow </a:t>
                      </a: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점검 및 이슈사항 확인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1200" b="0" u="none" strike="noStrike" cap="none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dirty="0">
                          <a:solidFill>
                            <a:schemeClr val="dk1"/>
                          </a:solidFill>
                        </a:rPr>
                        <a:t>level</a:t>
                      </a: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dirty="0">
                          <a:solidFill>
                            <a:schemeClr val="dk1"/>
                          </a:solidFill>
                        </a:rPr>
                        <a:t>classifier</a:t>
                      </a: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 개발 중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1200" b="0" u="none" strike="noStrike" cap="none" dirty="0">
                          <a:solidFill>
                            <a:schemeClr val="dk1"/>
                          </a:solidFill>
                        </a:rPr>
                        <a:t># 14 </a:t>
                      </a: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서버 개발 환경 세팅 및 모델 이동 작업 중</a:t>
                      </a:r>
                    </a:p>
                    <a:p>
                      <a:pPr marL="628650" marR="0" lvl="1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Char char="⮚"/>
                      </a:pPr>
                      <a:r>
                        <a:rPr lang="en-US" altLang="ko-KR" sz="1200" b="0" u="none" strike="noStrike" cap="none" dirty="0">
                          <a:solidFill>
                            <a:schemeClr val="dk1"/>
                          </a:solidFill>
                        </a:rPr>
                        <a:t>Noise filter </a:t>
                      </a: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학습 중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1200" b="0" u="none" strike="noStrike" cap="none" dirty="0">
                          <a:solidFill>
                            <a:schemeClr val="dk1"/>
                          </a:solidFill>
                        </a:rPr>
                        <a:t>Patient</a:t>
                      </a: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dirty="0">
                          <a:solidFill>
                            <a:schemeClr val="dk1"/>
                          </a:solidFill>
                        </a:rPr>
                        <a:t>level</a:t>
                      </a: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dirty="0">
                          <a:solidFill>
                            <a:schemeClr val="dk1"/>
                          </a:solidFill>
                        </a:rPr>
                        <a:t>classifier</a:t>
                      </a:r>
                      <a:r>
                        <a:rPr lang="ko-KR" altLang="en-US" sz="1200" b="0" u="none" strike="noStrike" cap="none" dirty="0">
                          <a:solidFill>
                            <a:schemeClr val="dk1"/>
                          </a:solidFill>
                        </a:rPr>
                        <a:t> 모델 개발 중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4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 dirty="0" err="1"/>
                        <a:t>기타</a:t>
                      </a:r>
                      <a:endParaRPr sz="1200" b="1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952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952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 초 예정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6370799"/>
            <a:ext cx="7099235" cy="48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3280</Words>
  <Application>Microsoft Office PowerPoint</Application>
  <PresentationFormat>화면 슬라이드 쇼(4:3)</PresentationFormat>
  <Paragraphs>926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Noto Sans</vt:lpstr>
      <vt:lpstr>Noto Sans Symbols</vt:lpstr>
      <vt:lpstr>Calibri</vt:lpstr>
      <vt:lpstr>맑은 고딕</vt:lpstr>
      <vt:lpstr>Arial</vt:lpstr>
      <vt:lpstr>맑은 고딕</vt:lpstr>
      <vt:lpstr>Times New Roman</vt:lpstr>
      <vt:lpstr>IBMPlexMono</vt:lpstr>
      <vt:lpstr>NotoSansKR</vt:lpstr>
      <vt:lpstr>Arial Unicode MS</vt:lpstr>
      <vt:lpstr>Cordia New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user</cp:lastModifiedBy>
  <cp:revision>35</cp:revision>
  <dcterms:created xsi:type="dcterms:W3CDTF">2021-03-24T07:36:17Z</dcterms:created>
  <dcterms:modified xsi:type="dcterms:W3CDTF">2023-02-03T04:25:48Z</dcterms:modified>
</cp:coreProperties>
</file>